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Bebas Neue"/>
      <p:regular r:id="rId58"/>
    </p:embeddedFont>
    <p:embeddedFont>
      <p:font typeface="Open Sans SemiBold"/>
      <p:regular r:id="rId59"/>
      <p:bold r:id="rId60"/>
      <p:italic r:id="rId61"/>
      <p:boldItalic r:id="rId62"/>
    </p:embeddedFont>
    <p:embeddedFont>
      <p:font typeface="Roboto Mono"/>
      <p:regular r:id="rId63"/>
      <p:bold r:id="rId64"/>
      <p:italic r:id="rId65"/>
      <p:boldItalic r:id="rId66"/>
    </p:embeddedFont>
    <p:embeddedFont>
      <p:font typeface="Lexend Exa"/>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08">
          <p15:clr>
            <a:srgbClr val="9AA0A6"/>
          </p15:clr>
        </p15:guide>
        <p15:guide id="2" orient="horz" pos="792">
          <p15:clr>
            <a:srgbClr val="9AA0A6"/>
          </p15:clr>
        </p15:guide>
        <p15:guide id="3" orient="horz" pos="547">
          <p15:clr>
            <a:srgbClr val="9AA0A6"/>
          </p15:clr>
        </p15:guide>
        <p15:guide id="4" pos="2880">
          <p15:clr>
            <a:srgbClr val="A4A3A4"/>
          </p15:clr>
        </p15:guide>
      </p15:sldGuideLst>
    </p:ext>
    <p:ext uri="GoogleSlidesCustomDataVersion2">
      <go:slidesCustomData xmlns:go="http://customooxmlschemas.google.com/" r:id="rId69" roundtripDataSignature="AMtx7mgYlG3dbTe6fuQKrLGzh9TdzRa5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08" orient="horz"/>
        <p:guide pos="792" orient="horz"/>
        <p:guide pos="54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SemiBold-boldItalic.fntdata"/><Relationship Id="rId61" Type="http://schemas.openxmlformats.org/officeDocument/2006/relationships/font" Target="fonts/OpenSansSemiBold-italic.fntdata"/><Relationship Id="rId20" Type="http://schemas.openxmlformats.org/officeDocument/2006/relationships/slide" Target="slides/slide15.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7.xml"/><Relationship Id="rId66" Type="http://schemas.openxmlformats.org/officeDocument/2006/relationships/font" Target="fonts/RobotoMono-boldItalic.fntdata"/><Relationship Id="rId21" Type="http://schemas.openxmlformats.org/officeDocument/2006/relationships/slide" Target="slides/slide16.xml"/><Relationship Id="rId65" Type="http://schemas.openxmlformats.org/officeDocument/2006/relationships/font" Target="fonts/RobotoMono-italic.fntdata"/><Relationship Id="rId24" Type="http://schemas.openxmlformats.org/officeDocument/2006/relationships/slide" Target="slides/slide19.xml"/><Relationship Id="rId68" Type="http://schemas.openxmlformats.org/officeDocument/2006/relationships/font" Target="fonts/LexendExa-bold.fntdata"/><Relationship Id="rId23" Type="http://schemas.openxmlformats.org/officeDocument/2006/relationships/slide" Target="slides/slide18.xml"/><Relationship Id="rId67" Type="http://schemas.openxmlformats.org/officeDocument/2006/relationships/font" Target="fonts/LexendExa-regular.fntdata"/><Relationship Id="rId60" Type="http://schemas.openxmlformats.org/officeDocument/2006/relationships/font" Target="fonts/OpenSansSemiBold-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penSansSemiBold-regular.fntdata"/><Relationship Id="rId14" Type="http://schemas.openxmlformats.org/officeDocument/2006/relationships/slide" Target="slides/slide9.xml"/><Relationship Id="rId58" Type="http://schemas.openxmlformats.org/officeDocument/2006/relationships/font" Target="fonts/Bebas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b7aaf8f6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b7aaf8f6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b7aaf8f67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b7aaf8f67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b7aaf8f67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b7aaf8f67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b7aaf8f67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b7aaf8f6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b7aaf8f67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b7aaf8f67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7aaf8f6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b7aaf8f6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b7aaf8f6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b7aaf8f6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b7aaf8f6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b7aaf8f6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b71d2b55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b71d2b55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b71d2b55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3b71d2b55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b7aaf8f6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b7aaf8f6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p:nvPr/>
        </p:nvSpPr>
        <p:spPr>
          <a:xfrm>
            <a:off x="5336375" y="0"/>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43"/>
          <p:cNvSpPr txBox="1"/>
          <p:nvPr>
            <p:ph type="ctrTitle"/>
          </p:nvPr>
        </p:nvSpPr>
        <p:spPr>
          <a:xfrm>
            <a:off x="715100" y="1168775"/>
            <a:ext cx="5367000" cy="17838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3"/>
          <p:cNvSpPr txBox="1"/>
          <p:nvPr>
            <p:ph idx="1" type="subTitle"/>
          </p:nvPr>
        </p:nvSpPr>
        <p:spPr>
          <a:xfrm>
            <a:off x="715100" y="2904275"/>
            <a:ext cx="27381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43"/>
          <p:cNvSpPr/>
          <p:nvPr/>
        </p:nvSpPr>
        <p:spPr>
          <a:xfrm>
            <a:off x="-49850" y="3892800"/>
            <a:ext cx="9235800" cy="1250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3"/>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3"/>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3"/>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3"/>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3"/>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3"/>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3"/>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3"/>
          <p:cNvSpPr/>
          <p:nvPr>
            <p:ph idx="2" type="pic"/>
          </p:nvPr>
        </p:nvSpPr>
        <p:spPr>
          <a:xfrm>
            <a:off x="6143075" y="0"/>
            <a:ext cx="3042900" cy="38928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52"/>
          <p:cNvSpPr txBox="1"/>
          <p:nvPr>
            <p:ph idx="1" type="subTitle"/>
          </p:nvPr>
        </p:nvSpPr>
        <p:spPr>
          <a:xfrm>
            <a:off x="715100" y="2423150"/>
            <a:ext cx="2907600" cy="44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latin typeface="Lexend Exa"/>
                <a:ea typeface="Lexend Exa"/>
                <a:cs typeface="Lexend Exa"/>
                <a:sym typeface="Lexend Ex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3" name="Google Shape;103;p52"/>
          <p:cNvSpPr txBox="1"/>
          <p:nvPr>
            <p:ph idx="2" type="subTitle"/>
          </p:nvPr>
        </p:nvSpPr>
        <p:spPr>
          <a:xfrm>
            <a:off x="4947025" y="2423150"/>
            <a:ext cx="2907600" cy="44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latin typeface="Lexend Exa"/>
                <a:ea typeface="Lexend Exa"/>
                <a:cs typeface="Lexend Exa"/>
                <a:sym typeface="Lexend Ex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4" name="Google Shape;104;p52"/>
          <p:cNvSpPr txBox="1"/>
          <p:nvPr>
            <p:ph idx="3" type="subTitle"/>
          </p:nvPr>
        </p:nvSpPr>
        <p:spPr>
          <a:xfrm>
            <a:off x="715100" y="2827225"/>
            <a:ext cx="2907600" cy="119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52"/>
          <p:cNvSpPr txBox="1"/>
          <p:nvPr>
            <p:ph idx="4" type="subTitle"/>
          </p:nvPr>
        </p:nvSpPr>
        <p:spPr>
          <a:xfrm>
            <a:off x="4947025" y="2827225"/>
            <a:ext cx="2907600" cy="119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6" name="Google Shape;106;p5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7" name="Google Shape;107;p52"/>
          <p:cNvSpPr/>
          <p:nvPr/>
        </p:nvSpPr>
        <p:spPr>
          <a:xfrm>
            <a:off x="83373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52"/>
          <p:cNvCxnSpPr/>
          <p:nvPr/>
        </p:nvCxnSpPr>
        <p:spPr>
          <a:xfrm>
            <a:off x="-238200" y="731375"/>
            <a:ext cx="9582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
    <p:spTree>
      <p:nvGrpSpPr>
        <p:cNvPr id="109" name="Shape 109"/>
        <p:cNvGrpSpPr/>
        <p:nvPr/>
      </p:nvGrpSpPr>
      <p:grpSpPr>
        <a:xfrm>
          <a:off x="0" y="0"/>
          <a:ext cx="0" cy="0"/>
          <a:chOff x="0" y="0"/>
          <a:chExt cx="0" cy="0"/>
        </a:xfrm>
      </p:grpSpPr>
      <p:sp>
        <p:nvSpPr>
          <p:cNvPr id="110" name="Google Shape;110;p5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1" name="Google Shape;111;p53"/>
          <p:cNvSpPr/>
          <p:nvPr/>
        </p:nvSpPr>
        <p:spPr>
          <a:xfrm>
            <a:off x="83373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53"/>
          <p:cNvGrpSpPr/>
          <p:nvPr/>
        </p:nvGrpSpPr>
        <p:grpSpPr>
          <a:xfrm>
            <a:off x="-49850" y="0"/>
            <a:ext cx="9235800" cy="5143500"/>
            <a:chOff x="-49850" y="0"/>
            <a:chExt cx="9235800" cy="5143500"/>
          </a:xfrm>
        </p:grpSpPr>
        <p:sp>
          <p:nvSpPr>
            <p:cNvPr id="113" name="Google Shape;113;p53"/>
            <p:cNvSpPr/>
            <p:nvPr/>
          </p:nvSpPr>
          <p:spPr>
            <a:xfrm>
              <a:off x="83373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3"/>
            <p:cNvSpPr/>
            <p:nvPr/>
          </p:nvSpPr>
          <p:spPr>
            <a:xfrm>
              <a:off x="-49850" y="3892800"/>
              <a:ext cx="9235800" cy="125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53"/>
          <p:cNvGrpSpPr/>
          <p:nvPr/>
        </p:nvGrpSpPr>
        <p:grpSpPr>
          <a:xfrm>
            <a:off x="-49850" y="0"/>
            <a:ext cx="9235800" cy="5143500"/>
            <a:chOff x="-49850" y="0"/>
            <a:chExt cx="9235800" cy="5143500"/>
          </a:xfrm>
        </p:grpSpPr>
        <p:sp>
          <p:nvSpPr>
            <p:cNvPr id="116" name="Google Shape;116;p53"/>
            <p:cNvSpPr/>
            <p:nvPr/>
          </p:nvSpPr>
          <p:spPr>
            <a:xfrm>
              <a:off x="83373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3"/>
            <p:cNvSpPr/>
            <p:nvPr/>
          </p:nvSpPr>
          <p:spPr>
            <a:xfrm>
              <a:off x="-49850" y="3892800"/>
              <a:ext cx="9235800" cy="125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3"/>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3"/>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3"/>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3"/>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3"/>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3"/>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3"/>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3"/>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6" name="Shape 126"/>
        <p:cNvGrpSpPr/>
        <p:nvPr/>
      </p:nvGrpSpPr>
      <p:grpSpPr>
        <a:xfrm>
          <a:off x="0" y="0"/>
          <a:ext cx="0" cy="0"/>
          <a:chOff x="0" y="0"/>
          <a:chExt cx="0" cy="0"/>
        </a:xfrm>
      </p:grpSpPr>
      <p:sp>
        <p:nvSpPr>
          <p:cNvPr id="127" name="Google Shape;127;p54"/>
          <p:cNvSpPr txBox="1"/>
          <p:nvPr>
            <p:ph type="title"/>
          </p:nvPr>
        </p:nvSpPr>
        <p:spPr>
          <a:xfrm>
            <a:off x="720000" y="2569213"/>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8" name="Google Shape;128;p54"/>
          <p:cNvSpPr txBox="1"/>
          <p:nvPr>
            <p:ph idx="1" type="subTitle"/>
          </p:nvPr>
        </p:nvSpPr>
        <p:spPr>
          <a:xfrm>
            <a:off x="720000" y="3034247"/>
            <a:ext cx="2336400" cy="10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9" name="Google Shape;129;p54"/>
          <p:cNvSpPr txBox="1"/>
          <p:nvPr>
            <p:ph idx="2" type="title"/>
          </p:nvPr>
        </p:nvSpPr>
        <p:spPr>
          <a:xfrm>
            <a:off x="3403800" y="2569213"/>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 name="Google Shape;130;p54"/>
          <p:cNvSpPr txBox="1"/>
          <p:nvPr>
            <p:ph idx="3" type="subTitle"/>
          </p:nvPr>
        </p:nvSpPr>
        <p:spPr>
          <a:xfrm>
            <a:off x="3403800" y="3034247"/>
            <a:ext cx="2336400" cy="10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54"/>
          <p:cNvSpPr txBox="1"/>
          <p:nvPr>
            <p:ph idx="4" type="title"/>
          </p:nvPr>
        </p:nvSpPr>
        <p:spPr>
          <a:xfrm>
            <a:off x="6087603" y="2569213"/>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2" name="Google Shape;132;p54"/>
          <p:cNvSpPr txBox="1"/>
          <p:nvPr>
            <p:ph idx="5" type="subTitle"/>
          </p:nvPr>
        </p:nvSpPr>
        <p:spPr>
          <a:xfrm>
            <a:off x="6087603" y="3034247"/>
            <a:ext cx="2336400" cy="10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54"/>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4" name="Google Shape;134;p54"/>
          <p:cNvSpPr/>
          <p:nvPr/>
        </p:nvSpPr>
        <p:spPr>
          <a:xfrm>
            <a:off x="8337300" y="0"/>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54"/>
          <p:cNvCxnSpPr/>
          <p:nvPr/>
        </p:nvCxnSpPr>
        <p:spPr>
          <a:xfrm>
            <a:off x="-238200" y="731375"/>
            <a:ext cx="9582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7" name="Shape 13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8" name="Shape 138"/>
        <p:cNvGrpSpPr/>
        <p:nvPr/>
      </p:nvGrpSpPr>
      <p:grpSpPr>
        <a:xfrm>
          <a:off x="0" y="0"/>
          <a:ext cx="0" cy="0"/>
          <a:chOff x="0" y="0"/>
          <a:chExt cx="0" cy="0"/>
        </a:xfrm>
      </p:grpSpPr>
      <p:grpSp>
        <p:nvGrpSpPr>
          <p:cNvPr id="139" name="Google Shape;139;p57"/>
          <p:cNvGrpSpPr/>
          <p:nvPr/>
        </p:nvGrpSpPr>
        <p:grpSpPr>
          <a:xfrm>
            <a:off x="-49850" y="3892750"/>
            <a:ext cx="9235800" cy="1250750"/>
            <a:chOff x="-49850" y="3892750"/>
            <a:chExt cx="9235800" cy="1250750"/>
          </a:xfrm>
        </p:grpSpPr>
        <p:sp>
          <p:nvSpPr>
            <p:cNvPr id="140" name="Google Shape;140;p57"/>
            <p:cNvSpPr/>
            <p:nvPr/>
          </p:nvSpPr>
          <p:spPr>
            <a:xfrm>
              <a:off x="-49850" y="3892800"/>
              <a:ext cx="9235800" cy="1250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7"/>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7"/>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7"/>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7"/>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7"/>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7"/>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7"/>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7"/>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149" name="Shape 149"/>
        <p:cNvGrpSpPr/>
        <p:nvPr/>
      </p:nvGrpSpPr>
      <p:grpSpPr>
        <a:xfrm>
          <a:off x="0" y="0"/>
          <a:ext cx="0" cy="0"/>
          <a:chOff x="0" y="0"/>
          <a:chExt cx="0" cy="0"/>
        </a:xfrm>
      </p:grpSpPr>
      <p:grpSp>
        <p:nvGrpSpPr>
          <p:cNvPr id="150" name="Google Shape;150;p58"/>
          <p:cNvGrpSpPr/>
          <p:nvPr/>
        </p:nvGrpSpPr>
        <p:grpSpPr>
          <a:xfrm>
            <a:off x="-49850" y="3892750"/>
            <a:ext cx="9235800" cy="1250750"/>
            <a:chOff x="-49850" y="3892750"/>
            <a:chExt cx="9235800" cy="1250750"/>
          </a:xfrm>
        </p:grpSpPr>
        <p:sp>
          <p:nvSpPr>
            <p:cNvPr id="151" name="Google Shape;151;p58"/>
            <p:cNvSpPr/>
            <p:nvPr/>
          </p:nvSpPr>
          <p:spPr>
            <a:xfrm>
              <a:off x="-49850" y="3892800"/>
              <a:ext cx="9235800" cy="125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8"/>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8"/>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8"/>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8"/>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8"/>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8"/>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8"/>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8"/>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22" name="Shape 22"/>
        <p:cNvGrpSpPr/>
        <p:nvPr/>
      </p:nvGrpSpPr>
      <p:grpSpPr>
        <a:xfrm>
          <a:off x="0" y="0"/>
          <a:ext cx="0" cy="0"/>
          <a:chOff x="0" y="0"/>
          <a:chExt cx="0" cy="0"/>
        </a:xfrm>
      </p:grpSpPr>
      <p:sp>
        <p:nvSpPr>
          <p:cNvPr id="23" name="Google Shape;23;p44"/>
          <p:cNvSpPr txBox="1"/>
          <p:nvPr>
            <p:ph type="title"/>
          </p:nvPr>
        </p:nvSpPr>
        <p:spPr>
          <a:xfrm>
            <a:off x="1916100" y="1248350"/>
            <a:ext cx="2920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44"/>
          <p:cNvSpPr txBox="1"/>
          <p:nvPr>
            <p:ph idx="2" type="title"/>
          </p:nvPr>
        </p:nvSpPr>
        <p:spPr>
          <a:xfrm>
            <a:off x="719999" y="1388250"/>
            <a:ext cx="10017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4"/>
          <p:cNvSpPr txBox="1"/>
          <p:nvPr>
            <p:ph idx="1" type="subTitle"/>
          </p:nvPr>
        </p:nvSpPr>
        <p:spPr>
          <a:xfrm>
            <a:off x="1916100" y="1758675"/>
            <a:ext cx="2920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4"/>
          <p:cNvSpPr txBox="1"/>
          <p:nvPr>
            <p:ph idx="3" type="title"/>
          </p:nvPr>
        </p:nvSpPr>
        <p:spPr>
          <a:xfrm>
            <a:off x="1906821" y="2430850"/>
            <a:ext cx="2920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44"/>
          <p:cNvSpPr txBox="1"/>
          <p:nvPr>
            <p:ph idx="4" type="title"/>
          </p:nvPr>
        </p:nvSpPr>
        <p:spPr>
          <a:xfrm>
            <a:off x="719998" y="2645125"/>
            <a:ext cx="10017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44"/>
          <p:cNvSpPr txBox="1"/>
          <p:nvPr>
            <p:ph idx="5" type="subTitle"/>
          </p:nvPr>
        </p:nvSpPr>
        <p:spPr>
          <a:xfrm>
            <a:off x="1906821" y="2941175"/>
            <a:ext cx="2920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4"/>
          <p:cNvSpPr txBox="1"/>
          <p:nvPr>
            <p:ph idx="6" type="title"/>
          </p:nvPr>
        </p:nvSpPr>
        <p:spPr>
          <a:xfrm>
            <a:off x="1916100" y="3613375"/>
            <a:ext cx="2920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4"/>
          <p:cNvSpPr txBox="1"/>
          <p:nvPr>
            <p:ph idx="7" type="title"/>
          </p:nvPr>
        </p:nvSpPr>
        <p:spPr>
          <a:xfrm>
            <a:off x="719999" y="3753275"/>
            <a:ext cx="10017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44"/>
          <p:cNvSpPr txBox="1"/>
          <p:nvPr>
            <p:ph idx="8" type="subTitle"/>
          </p:nvPr>
        </p:nvSpPr>
        <p:spPr>
          <a:xfrm>
            <a:off x="1916100" y="4123700"/>
            <a:ext cx="2920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4"/>
          <p:cNvSpPr txBox="1"/>
          <p:nvPr>
            <p:ph idx="9"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44"/>
          <p:cNvSpPr/>
          <p:nvPr/>
        </p:nvSpPr>
        <p:spPr>
          <a:xfrm>
            <a:off x="8337300" y="0"/>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 name="Google Shape;34;p44"/>
          <p:cNvCxnSpPr/>
          <p:nvPr/>
        </p:nvCxnSpPr>
        <p:spPr>
          <a:xfrm>
            <a:off x="-238200" y="731375"/>
            <a:ext cx="9582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txBox="1"/>
          <p:nvPr>
            <p:ph type="title"/>
          </p:nvPr>
        </p:nvSpPr>
        <p:spPr>
          <a:xfrm>
            <a:off x="3802725" y="1879625"/>
            <a:ext cx="3627600" cy="12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45"/>
          <p:cNvSpPr txBox="1"/>
          <p:nvPr>
            <p:ph idx="1" type="subTitle"/>
          </p:nvPr>
        </p:nvSpPr>
        <p:spPr>
          <a:xfrm>
            <a:off x="3802725" y="3285800"/>
            <a:ext cx="4700700" cy="132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8" name="Google Shape;38;p45"/>
          <p:cNvSpPr/>
          <p:nvPr/>
        </p:nvSpPr>
        <p:spPr>
          <a:xfrm>
            <a:off x="2650475" y="430525"/>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45"/>
          <p:cNvGrpSpPr/>
          <p:nvPr/>
        </p:nvGrpSpPr>
        <p:grpSpPr>
          <a:xfrm rot="10800000">
            <a:off x="-45900" y="-27200"/>
            <a:ext cx="9235800" cy="1250750"/>
            <a:chOff x="-49850" y="3892750"/>
            <a:chExt cx="9235800" cy="1250750"/>
          </a:xfrm>
        </p:grpSpPr>
        <p:sp>
          <p:nvSpPr>
            <p:cNvPr id="40" name="Google Shape;40;p45"/>
            <p:cNvSpPr/>
            <p:nvPr/>
          </p:nvSpPr>
          <p:spPr>
            <a:xfrm>
              <a:off x="-49850" y="3892800"/>
              <a:ext cx="9235800" cy="1250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5"/>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5"/>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5"/>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5"/>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5"/>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5"/>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5"/>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5"/>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45"/>
          <p:cNvSpPr/>
          <p:nvPr>
            <p:ph idx="2" type="pic"/>
          </p:nvPr>
        </p:nvSpPr>
        <p:spPr>
          <a:xfrm>
            <a:off x="0" y="1223550"/>
            <a:ext cx="2650500" cy="39198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50" name="Shape 50"/>
        <p:cNvGrpSpPr/>
        <p:nvPr/>
      </p:nvGrpSpPr>
      <p:grpSpPr>
        <a:xfrm>
          <a:off x="0" y="0"/>
          <a:ext cx="0" cy="0"/>
          <a:chOff x="0" y="0"/>
          <a:chExt cx="0" cy="0"/>
        </a:xfrm>
      </p:grpSpPr>
      <p:sp>
        <p:nvSpPr>
          <p:cNvPr id="51" name="Google Shape;51;p46"/>
          <p:cNvSpPr txBox="1"/>
          <p:nvPr>
            <p:ph idx="1" type="subTitle"/>
          </p:nvPr>
        </p:nvSpPr>
        <p:spPr>
          <a:xfrm>
            <a:off x="3676625" y="3662300"/>
            <a:ext cx="3939900" cy="69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46"/>
          <p:cNvSpPr txBox="1"/>
          <p:nvPr>
            <p:ph type="title"/>
          </p:nvPr>
        </p:nvSpPr>
        <p:spPr>
          <a:xfrm>
            <a:off x="3676625" y="1941850"/>
            <a:ext cx="4752300" cy="16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1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3" name="Google Shape;53;p46"/>
          <p:cNvGrpSpPr/>
          <p:nvPr/>
        </p:nvGrpSpPr>
        <p:grpSpPr>
          <a:xfrm rot="10800000">
            <a:off x="-49850" y="0"/>
            <a:ext cx="9235800" cy="5143500"/>
            <a:chOff x="-49850" y="0"/>
            <a:chExt cx="9235800" cy="5143500"/>
          </a:xfrm>
        </p:grpSpPr>
        <p:sp>
          <p:nvSpPr>
            <p:cNvPr id="54" name="Google Shape;54;p46"/>
            <p:cNvSpPr/>
            <p:nvPr/>
          </p:nvSpPr>
          <p:spPr>
            <a:xfrm>
              <a:off x="56488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6"/>
            <p:cNvSpPr/>
            <p:nvPr/>
          </p:nvSpPr>
          <p:spPr>
            <a:xfrm>
              <a:off x="-49850" y="3892800"/>
              <a:ext cx="9235800" cy="125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6"/>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6"/>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6"/>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6"/>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6"/>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6"/>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6"/>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6"/>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64" name="Shape 64"/>
        <p:cNvGrpSpPr/>
        <p:nvPr/>
      </p:nvGrpSpPr>
      <p:grpSpPr>
        <a:xfrm>
          <a:off x="0" y="0"/>
          <a:ext cx="0" cy="0"/>
          <a:chOff x="0" y="0"/>
          <a:chExt cx="0" cy="0"/>
        </a:xfrm>
      </p:grpSpPr>
      <p:sp>
        <p:nvSpPr>
          <p:cNvPr id="65" name="Google Shape;65;p47"/>
          <p:cNvSpPr txBox="1"/>
          <p:nvPr>
            <p:ph type="title"/>
          </p:nvPr>
        </p:nvSpPr>
        <p:spPr>
          <a:xfrm>
            <a:off x="2057611" y="1682850"/>
            <a:ext cx="262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6" name="Google Shape;66;p47"/>
          <p:cNvSpPr txBox="1"/>
          <p:nvPr>
            <p:ph idx="1" type="subTitle"/>
          </p:nvPr>
        </p:nvSpPr>
        <p:spPr>
          <a:xfrm>
            <a:off x="2057611" y="2155563"/>
            <a:ext cx="2628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47"/>
          <p:cNvSpPr txBox="1"/>
          <p:nvPr>
            <p:ph idx="2" type="title"/>
          </p:nvPr>
        </p:nvSpPr>
        <p:spPr>
          <a:xfrm>
            <a:off x="5942787" y="1682850"/>
            <a:ext cx="262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8" name="Google Shape;68;p47"/>
          <p:cNvSpPr txBox="1"/>
          <p:nvPr>
            <p:ph idx="3" type="subTitle"/>
          </p:nvPr>
        </p:nvSpPr>
        <p:spPr>
          <a:xfrm>
            <a:off x="5942787" y="2155563"/>
            <a:ext cx="2628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47"/>
          <p:cNvSpPr txBox="1"/>
          <p:nvPr>
            <p:ph idx="4" type="title"/>
          </p:nvPr>
        </p:nvSpPr>
        <p:spPr>
          <a:xfrm>
            <a:off x="2057600" y="3384775"/>
            <a:ext cx="262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 name="Google Shape;70;p47"/>
          <p:cNvSpPr txBox="1"/>
          <p:nvPr>
            <p:ph idx="5" type="subTitle"/>
          </p:nvPr>
        </p:nvSpPr>
        <p:spPr>
          <a:xfrm>
            <a:off x="2057600" y="3857488"/>
            <a:ext cx="2628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47"/>
          <p:cNvSpPr txBox="1"/>
          <p:nvPr>
            <p:ph idx="6" type="title"/>
          </p:nvPr>
        </p:nvSpPr>
        <p:spPr>
          <a:xfrm>
            <a:off x="5942775" y="3384775"/>
            <a:ext cx="262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 name="Google Shape;72;p47"/>
          <p:cNvSpPr txBox="1"/>
          <p:nvPr>
            <p:ph idx="7" type="subTitle"/>
          </p:nvPr>
        </p:nvSpPr>
        <p:spPr>
          <a:xfrm>
            <a:off x="5942775" y="3857488"/>
            <a:ext cx="2628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47"/>
          <p:cNvSpPr txBox="1"/>
          <p:nvPr>
            <p:ph idx="8"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4" name="Google Shape;74;p47"/>
          <p:cNvSpPr/>
          <p:nvPr/>
        </p:nvSpPr>
        <p:spPr>
          <a:xfrm>
            <a:off x="-21934"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4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77" name="Google Shape;77;p48"/>
          <p:cNvCxnSpPr/>
          <p:nvPr/>
        </p:nvCxnSpPr>
        <p:spPr>
          <a:xfrm>
            <a:off x="-238200" y="731375"/>
            <a:ext cx="958200" cy="0"/>
          </a:xfrm>
          <a:prstGeom prst="straightConnector1">
            <a:avLst/>
          </a:prstGeom>
          <a:noFill/>
          <a:ln cap="flat" cmpd="sng" w="19050">
            <a:solidFill>
              <a:srgbClr val="000000"/>
            </a:solidFill>
            <a:prstDash val="solid"/>
            <a:round/>
            <a:headEnd len="sm" w="sm" type="none"/>
            <a:tailEnd len="sm" w="sm" type="none"/>
          </a:ln>
        </p:spPr>
      </p:cxnSp>
      <p:sp>
        <p:nvSpPr>
          <p:cNvPr id="78" name="Google Shape;78;p48"/>
          <p:cNvSpPr/>
          <p:nvPr/>
        </p:nvSpPr>
        <p:spPr>
          <a:xfrm>
            <a:off x="8337300" y="0"/>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4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 name="Google Shape;81;p49"/>
          <p:cNvSpPr txBox="1"/>
          <p:nvPr>
            <p:ph idx="1" type="body"/>
          </p:nvPr>
        </p:nvSpPr>
        <p:spPr>
          <a:xfrm>
            <a:off x="720000" y="1170125"/>
            <a:ext cx="7487100" cy="3226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00">
                <a:solidFill>
                  <a:srgbClr val="434343"/>
                </a:solidFill>
              </a:defRPr>
            </a:lvl1pPr>
            <a:lvl2pPr indent="-304800" lvl="1" marL="914400" algn="l">
              <a:lnSpc>
                <a:spcPct val="115000"/>
              </a:lnSpc>
              <a:spcBef>
                <a:spcPts val="0"/>
              </a:spcBef>
              <a:spcAft>
                <a:spcPts val="0"/>
              </a:spcAft>
              <a:buClr>
                <a:srgbClr val="D9D9D9"/>
              </a:buClr>
              <a:buSzPts val="1200"/>
              <a:buFont typeface="Roboto Condensed Light"/>
              <a:buChar char="○"/>
              <a:defRPr>
                <a:solidFill>
                  <a:srgbClr val="434343"/>
                </a:solidFill>
              </a:defRPr>
            </a:lvl2pPr>
            <a:lvl3pPr indent="-304800" lvl="2" marL="1371600" algn="l">
              <a:lnSpc>
                <a:spcPct val="115000"/>
              </a:lnSpc>
              <a:spcBef>
                <a:spcPts val="0"/>
              </a:spcBef>
              <a:spcAft>
                <a:spcPts val="0"/>
              </a:spcAft>
              <a:buClr>
                <a:srgbClr val="D9D9D9"/>
              </a:buClr>
              <a:buSzPts val="1200"/>
              <a:buFont typeface="Roboto Condensed Light"/>
              <a:buChar char="■"/>
              <a:defRPr>
                <a:solidFill>
                  <a:srgbClr val="434343"/>
                </a:solidFill>
              </a:defRPr>
            </a:lvl3pPr>
            <a:lvl4pPr indent="-304800" lvl="3" marL="1828800" algn="l">
              <a:lnSpc>
                <a:spcPct val="115000"/>
              </a:lnSpc>
              <a:spcBef>
                <a:spcPts val="0"/>
              </a:spcBef>
              <a:spcAft>
                <a:spcPts val="0"/>
              </a:spcAft>
              <a:buClr>
                <a:srgbClr val="D9D9D9"/>
              </a:buClr>
              <a:buSzPts val="1200"/>
              <a:buFont typeface="Roboto Condensed Light"/>
              <a:buChar char="●"/>
              <a:defRPr>
                <a:solidFill>
                  <a:srgbClr val="434343"/>
                </a:solidFill>
              </a:defRPr>
            </a:lvl4pPr>
            <a:lvl5pPr indent="-304800" lvl="4" marL="2286000" algn="l">
              <a:lnSpc>
                <a:spcPct val="115000"/>
              </a:lnSpc>
              <a:spcBef>
                <a:spcPts val="0"/>
              </a:spcBef>
              <a:spcAft>
                <a:spcPts val="0"/>
              </a:spcAft>
              <a:buClr>
                <a:srgbClr val="D9D9D9"/>
              </a:buClr>
              <a:buSzPts val="1200"/>
              <a:buFont typeface="Roboto Condensed Light"/>
              <a:buChar char="○"/>
              <a:defRPr>
                <a:solidFill>
                  <a:srgbClr val="434343"/>
                </a:solidFill>
              </a:defRPr>
            </a:lvl5pPr>
            <a:lvl6pPr indent="-304800" lvl="5" marL="2743200" algn="l">
              <a:lnSpc>
                <a:spcPct val="115000"/>
              </a:lnSpc>
              <a:spcBef>
                <a:spcPts val="0"/>
              </a:spcBef>
              <a:spcAft>
                <a:spcPts val="0"/>
              </a:spcAft>
              <a:buClr>
                <a:srgbClr val="D9D9D9"/>
              </a:buClr>
              <a:buSzPts val="1200"/>
              <a:buFont typeface="Roboto Condensed Light"/>
              <a:buChar char="■"/>
              <a:defRPr>
                <a:solidFill>
                  <a:srgbClr val="434343"/>
                </a:solidFill>
              </a:defRPr>
            </a:lvl6pPr>
            <a:lvl7pPr indent="-304800" lvl="6" marL="3200400" algn="l">
              <a:lnSpc>
                <a:spcPct val="115000"/>
              </a:lnSpc>
              <a:spcBef>
                <a:spcPts val="0"/>
              </a:spcBef>
              <a:spcAft>
                <a:spcPts val="0"/>
              </a:spcAft>
              <a:buClr>
                <a:srgbClr val="D9D9D9"/>
              </a:buClr>
              <a:buSzPts val="1200"/>
              <a:buFont typeface="Roboto Condensed Light"/>
              <a:buChar char="●"/>
              <a:defRPr>
                <a:solidFill>
                  <a:srgbClr val="434343"/>
                </a:solidFill>
              </a:defRPr>
            </a:lvl7pPr>
            <a:lvl8pPr indent="-304800" lvl="7" marL="3657600" algn="l">
              <a:lnSpc>
                <a:spcPct val="115000"/>
              </a:lnSpc>
              <a:spcBef>
                <a:spcPts val="0"/>
              </a:spcBef>
              <a:spcAft>
                <a:spcPts val="0"/>
              </a:spcAft>
              <a:buClr>
                <a:srgbClr val="D9D9D9"/>
              </a:buClr>
              <a:buSzPts val="1200"/>
              <a:buFont typeface="Roboto Condensed Light"/>
              <a:buChar char="○"/>
              <a:defRPr>
                <a:solidFill>
                  <a:srgbClr val="434343"/>
                </a:solidFill>
              </a:defRPr>
            </a:lvl8pPr>
            <a:lvl9pPr indent="-304800" lvl="8" marL="4114800" algn="l">
              <a:lnSpc>
                <a:spcPct val="115000"/>
              </a:lnSpc>
              <a:spcBef>
                <a:spcPts val="0"/>
              </a:spcBef>
              <a:spcAft>
                <a:spcPts val="0"/>
              </a:spcAft>
              <a:buClr>
                <a:srgbClr val="D9D9D9"/>
              </a:buClr>
              <a:buSzPts val="1200"/>
              <a:buFont typeface="Roboto Condensed Light"/>
              <a:buChar char="■"/>
              <a:defRPr>
                <a:solidFill>
                  <a:srgbClr val="434343"/>
                </a:solidFill>
              </a:defRPr>
            </a:lvl9pPr>
          </a:lstStyle>
          <a:p/>
        </p:txBody>
      </p:sp>
      <p:sp>
        <p:nvSpPr>
          <p:cNvPr id="82" name="Google Shape;82;p49"/>
          <p:cNvSpPr/>
          <p:nvPr/>
        </p:nvSpPr>
        <p:spPr>
          <a:xfrm>
            <a:off x="8337300" y="0"/>
            <a:ext cx="806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49"/>
          <p:cNvCxnSpPr/>
          <p:nvPr/>
        </p:nvCxnSpPr>
        <p:spPr>
          <a:xfrm>
            <a:off x="-238200" y="731375"/>
            <a:ext cx="9582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50"/>
          <p:cNvSpPr txBox="1"/>
          <p:nvPr>
            <p:ph type="title"/>
          </p:nvPr>
        </p:nvSpPr>
        <p:spPr>
          <a:xfrm>
            <a:off x="1241050" y="1286975"/>
            <a:ext cx="5733300" cy="119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6" name="Google Shape;86;p50"/>
          <p:cNvSpPr/>
          <p:nvPr/>
        </p:nvSpPr>
        <p:spPr>
          <a:xfrm>
            <a:off x="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7" name="Shape 87"/>
        <p:cNvGrpSpPr/>
        <p:nvPr/>
      </p:nvGrpSpPr>
      <p:grpSpPr>
        <a:xfrm>
          <a:off x="0" y="0"/>
          <a:ext cx="0" cy="0"/>
          <a:chOff x="0" y="0"/>
          <a:chExt cx="0" cy="0"/>
        </a:xfrm>
      </p:grpSpPr>
      <p:sp>
        <p:nvSpPr>
          <p:cNvPr id="88" name="Google Shape;88;p51"/>
          <p:cNvSpPr txBox="1"/>
          <p:nvPr>
            <p:ph type="title"/>
          </p:nvPr>
        </p:nvSpPr>
        <p:spPr>
          <a:xfrm>
            <a:off x="715100" y="3077313"/>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9" name="Google Shape;89;p51"/>
          <p:cNvSpPr txBox="1"/>
          <p:nvPr>
            <p:ph idx="1" type="subTitle"/>
          </p:nvPr>
        </p:nvSpPr>
        <p:spPr>
          <a:xfrm>
            <a:off x="715100" y="1061050"/>
            <a:ext cx="62682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90" name="Google Shape;90;p51"/>
          <p:cNvGrpSpPr/>
          <p:nvPr/>
        </p:nvGrpSpPr>
        <p:grpSpPr>
          <a:xfrm>
            <a:off x="-49850" y="0"/>
            <a:ext cx="9235800" cy="5143500"/>
            <a:chOff x="-49850" y="0"/>
            <a:chExt cx="9235800" cy="5143500"/>
          </a:xfrm>
        </p:grpSpPr>
        <p:sp>
          <p:nvSpPr>
            <p:cNvPr id="91" name="Google Shape;91;p51"/>
            <p:cNvSpPr/>
            <p:nvPr/>
          </p:nvSpPr>
          <p:spPr>
            <a:xfrm>
              <a:off x="8337300" y="0"/>
              <a:ext cx="80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1"/>
            <p:cNvSpPr/>
            <p:nvPr/>
          </p:nvSpPr>
          <p:spPr>
            <a:xfrm>
              <a:off x="-49850" y="3892800"/>
              <a:ext cx="9235800" cy="125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1"/>
            <p:cNvSpPr/>
            <p:nvPr/>
          </p:nvSpPr>
          <p:spPr>
            <a:xfrm>
              <a:off x="3398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1"/>
            <p:cNvSpPr/>
            <p:nvPr/>
          </p:nvSpPr>
          <p:spPr>
            <a:xfrm>
              <a:off x="16767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a:off x="30135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p:nvPr/>
          </p:nvSpPr>
          <p:spPr>
            <a:xfrm>
              <a:off x="43504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1"/>
            <p:cNvSpPr/>
            <p:nvPr/>
          </p:nvSpPr>
          <p:spPr>
            <a:xfrm>
              <a:off x="568727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1"/>
            <p:cNvSpPr/>
            <p:nvPr/>
          </p:nvSpPr>
          <p:spPr>
            <a:xfrm>
              <a:off x="7024125" y="3892750"/>
              <a:ext cx="1898700" cy="1010700"/>
            </a:xfrm>
            <a:prstGeom prst="parallelogram">
              <a:avLst>
                <a:gd fmla="val 119269"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1"/>
            <p:cNvSpPr/>
            <p:nvPr/>
          </p:nvSpPr>
          <p:spPr>
            <a:xfrm rot="5400000">
              <a:off x="391924" y="384075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1"/>
            <p:cNvSpPr/>
            <p:nvPr/>
          </p:nvSpPr>
          <p:spPr>
            <a:xfrm rot="-5400000">
              <a:off x="8331374" y="4312000"/>
              <a:ext cx="539400" cy="6435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1pPr>
            <a:lvl2pPr lvl="1"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2pPr>
            <a:lvl3pPr lvl="2"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3pPr>
            <a:lvl4pPr lvl="3"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4pPr>
            <a:lvl5pPr lvl="4"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5pPr>
            <a:lvl6pPr lvl="5"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6pPr>
            <a:lvl7pPr lvl="6"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7pPr>
            <a:lvl8pPr lvl="7"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8pPr>
            <a:lvl9pPr lvl="8" marR="0" rtl="0" algn="l">
              <a:lnSpc>
                <a:spcPct val="100000"/>
              </a:lnSpc>
              <a:spcBef>
                <a:spcPts val="0"/>
              </a:spcBef>
              <a:spcAft>
                <a:spcPts val="0"/>
              </a:spcAft>
              <a:buClr>
                <a:schemeClr val="dk1"/>
              </a:buClr>
              <a:buSzPts val="3000"/>
              <a:buFont typeface="Lexend Exa"/>
              <a:buNone/>
              <a:defRPr b="1" i="0" sz="3000" u="none" cap="none" strike="noStrike">
                <a:solidFill>
                  <a:schemeClr val="dk1"/>
                </a:solidFill>
                <a:latin typeface="Lexend Exa"/>
                <a:ea typeface="Lexend Exa"/>
                <a:cs typeface="Lexend Exa"/>
                <a:sym typeface="Lexend Exa"/>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1pPr>
            <a:lvl2pPr indent="-317500" lvl="1" marL="9144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2pPr>
            <a:lvl3pPr indent="-317500" lvl="2" marL="13716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3pPr>
            <a:lvl4pPr indent="-317500" lvl="3" marL="18288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4pPr>
            <a:lvl5pPr indent="-317500" lvl="4" marL="22860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5pPr>
            <a:lvl6pPr indent="-317500" lvl="5" marL="27432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6pPr>
            <a:lvl7pPr indent="-317500" lvl="6" marL="32004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7pPr>
            <a:lvl8pPr indent="-317500" lvl="7" marL="3657600" marR="0" rtl="0" algn="l">
              <a:lnSpc>
                <a:spcPct val="115000"/>
              </a:lnSpc>
              <a:spcBef>
                <a:spcPts val="1600"/>
              </a:spcBef>
              <a:spcAft>
                <a:spcPts val="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8pPr>
            <a:lvl9pPr indent="-317500" lvl="8" marL="4114800" marR="0" rtl="0" algn="l">
              <a:lnSpc>
                <a:spcPct val="115000"/>
              </a:lnSpc>
              <a:spcBef>
                <a:spcPts val="1600"/>
              </a:spcBef>
              <a:spcAft>
                <a:spcPts val="1600"/>
              </a:spcAft>
              <a:buClr>
                <a:schemeClr val="dk1"/>
              </a:buClr>
              <a:buSzPts val="1400"/>
              <a:buFont typeface="Roboto Mono"/>
              <a:buChar char="■"/>
              <a:defRPr b="0" i="0" sz="1400" u="none" cap="none" strike="noStrike">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6">
          <p15:clr>
            <a:srgbClr val="EA4335"/>
          </p15:clr>
        </p15:guide>
        <p15:guide id="2" orient="horz" pos="2914">
          <p15:clr>
            <a:srgbClr val="EA4335"/>
          </p15:clr>
        </p15:guide>
        <p15:guide id="3" pos="461">
          <p15:clr>
            <a:srgbClr val="EA4335"/>
          </p15:clr>
        </p15:guide>
        <p15:guide id="4" pos="529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instagram.com/reel/DIypR2cMEMr/?hl=en" TargetMode="External"/><Relationship Id="rId9" Type="http://schemas.openxmlformats.org/officeDocument/2006/relationships/image" Target="../media/image69.jp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hyperlink" Target="https://www.instagram.com/p/DP_xdeODheb/?hl=en" TargetMode="External"/><Relationship Id="rId8"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22.jp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6.jpg"/><Relationship Id="rId6" Type="http://schemas.openxmlformats.org/officeDocument/2006/relationships/image" Target="../media/image4.png"/><Relationship Id="rId7"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46.png"/><Relationship Id="rId6"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65.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7.jp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63.png"/><Relationship Id="rId5" Type="http://schemas.openxmlformats.org/officeDocument/2006/relationships/image" Target="../media/image54.png"/><Relationship Id="rId6"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jp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6.jp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slide" Target="/ppt/slides/slide43.xml"/><Relationship Id="rId4" Type="http://schemas.openxmlformats.org/officeDocument/2006/relationships/image" Target="../media/image7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hyperlink" Target="https://www.instagram.com/reel/DGTnsufTmjV/" TargetMode="External"/><Relationship Id="rId13" Type="http://schemas.openxmlformats.org/officeDocument/2006/relationships/image" Target="../media/image8.png"/><Relationship Id="rId12" Type="http://schemas.openxmlformats.org/officeDocument/2006/relationships/hyperlink" Target="https://www.instagram.com/reel/DNyQLdm2tWs/" TargetMode="External"/><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www.youtube.com/watch?v=4Xw1XXbLbL8" TargetMode="External"/><Relationship Id="rId9" Type="http://schemas.openxmlformats.org/officeDocument/2006/relationships/image" Target="../media/image16.png"/><Relationship Id="rId15" Type="http://schemas.openxmlformats.org/officeDocument/2006/relationships/image" Target="../media/image21.png"/><Relationship Id="rId14" Type="http://schemas.openxmlformats.org/officeDocument/2006/relationships/image" Target="../media/image3.png"/><Relationship Id="rId16" Type="http://schemas.openxmlformats.org/officeDocument/2006/relationships/image" Target="../media/image13.png"/><Relationship Id="rId5" Type="http://schemas.openxmlformats.org/officeDocument/2006/relationships/image" Target="../media/image66.jpg"/><Relationship Id="rId6" Type="http://schemas.openxmlformats.org/officeDocument/2006/relationships/hyperlink" Target="http://www.youtube.com/watch?v=wodnCstFNCs" TargetMode="External"/><Relationship Id="rId7" Type="http://schemas.openxmlformats.org/officeDocument/2006/relationships/image" Target="../media/image6.jpg"/><Relationship Id="rId8" Type="http://schemas.openxmlformats.org/officeDocument/2006/relationships/hyperlink" Target="https://www.instagram.com/reel/DFO0GIpJhoj/"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22.jp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99650" y="1054500"/>
            <a:ext cx="5367000" cy="1783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US" sz="3600"/>
              <a:t>Abha Yadav</a:t>
            </a:r>
            <a:endParaRPr sz="3600"/>
          </a:p>
        </p:txBody>
      </p:sp>
      <p:sp>
        <p:nvSpPr>
          <p:cNvPr id="165" name="Google Shape;165;p1"/>
          <p:cNvSpPr txBox="1"/>
          <p:nvPr/>
        </p:nvSpPr>
        <p:spPr>
          <a:xfrm>
            <a:off x="699911" y="2140893"/>
            <a:ext cx="3768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Lexend Exa"/>
                <a:ea typeface="Lexend Exa"/>
                <a:cs typeface="Lexend Exa"/>
                <a:sym typeface="Lexend Exa"/>
              </a:rPr>
              <a:t>Marketing Portfolio</a:t>
            </a:r>
            <a:endParaRPr b="0" i="0" sz="1600" u="none" cap="none" strike="noStrike">
              <a:solidFill>
                <a:srgbClr val="000000"/>
              </a:solidFill>
              <a:latin typeface="Arial"/>
              <a:ea typeface="Arial"/>
              <a:cs typeface="Arial"/>
              <a:sym typeface="Arial"/>
            </a:endParaRPr>
          </a:p>
        </p:txBody>
      </p:sp>
      <p:sp>
        <p:nvSpPr>
          <p:cNvPr id="166" name="Google Shape;166;p1"/>
          <p:cNvSpPr/>
          <p:nvPr>
            <p:ph idx="2" type="pic"/>
          </p:nvPr>
        </p:nvSpPr>
        <p:spPr>
          <a:xfrm>
            <a:off x="6143075" y="0"/>
            <a:ext cx="3042900" cy="3892800"/>
          </a:xfrm>
          <a:prstGeom prst="rect">
            <a:avLst/>
          </a:prstGeom>
          <a:noFill/>
          <a:ln>
            <a:noFill/>
          </a:ln>
        </p:spPr>
      </p:sp>
      <p:pic>
        <p:nvPicPr>
          <p:cNvPr descr="A person in a pink shirt" id="167" name="Google Shape;167;p1"/>
          <p:cNvPicPr preferRelativeResize="0"/>
          <p:nvPr/>
        </p:nvPicPr>
        <p:blipFill rotWithShape="1">
          <a:blip r:embed="rId3">
            <a:alphaModFix/>
          </a:blip>
          <a:srcRect b="0" l="0" r="0" t="0"/>
          <a:stretch/>
        </p:blipFill>
        <p:spPr>
          <a:xfrm>
            <a:off x="6143075" y="0"/>
            <a:ext cx="3042900" cy="3217334"/>
          </a:xfrm>
          <a:prstGeom prst="rect">
            <a:avLst/>
          </a:prstGeom>
          <a:noFill/>
          <a:ln>
            <a:noFill/>
          </a:ln>
        </p:spPr>
      </p:pic>
      <p:sp>
        <p:nvSpPr>
          <p:cNvPr id="168" name="Google Shape;168;p1"/>
          <p:cNvSpPr/>
          <p:nvPr/>
        </p:nvSpPr>
        <p:spPr>
          <a:xfrm>
            <a:off x="6143075" y="3217334"/>
            <a:ext cx="3042898" cy="6754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b7aaf8f674_0_105"/>
          <p:cNvSpPr txBox="1"/>
          <p:nvPr/>
        </p:nvSpPr>
        <p:spPr>
          <a:xfrm>
            <a:off x="500690" y="996502"/>
            <a:ext cx="27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274" name="Google Shape;274;g3b7aaf8f674_0_105"/>
          <p:cNvSpPr txBox="1"/>
          <p:nvPr/>
        </p:nvSpPr>
        <p:spPr>
          <a:xfrm>
            <a:off x="4797778" y="1010351"/>
            <a:ext cx="3185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Subscription Plan Promotion</a:t>
            </a:r>
            <a:endParaRPr/>
          </a:p>
        </p:txBody>
      </p:sp>
      <p:sp>
        <p:nvSpPr>
          <p:cNvPr id="275" name="Google Shape;275;g3b7aaf8f674_0_105"/>
          <p:cNvSpPr txBox="1"/>
          <p:nvPr/>
        </p:nvSpPr>
        <p:spPr>
          <a:xfrm>
            <a:off x="716844" y="572618"/>
            <a:ext cx="80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rgbClr val="000000"/>
                </a:solidFill>
                <a:latin typeface="Lexend Exa"/>
                <a:ea typeface="Lexend Exa"/>
                <a:cs typeface="Lexend Exa"/>
                <a:sym typeface="Lexend Exa"/>
              </a:rPr>
              <a:t>KEY ADVERTISING CAMPAIGNS across TV,YouTube and Streaming platforms</a:t>
            </a:r>
            <a:endParaRPr/>
          </a:p>
        </p:txBody>
      </p:sp>
      <p:sp>
        <p:nvSpPr>
          <p:cNvPr id="276" name="Google Shape;276;g3b7aaf8f674_0_105"/>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Google Shape;277;g3b7aaf8f674_0_105"/>
          <p:cNvSpPr txBox="1"/>
          <p:nvPr/>
        </p:nvSpPr>
        <p:spPr>
          <a:xfrm>
            <a:off x="303307" y="50800"/>
            <a:ext cx="469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278" name="Google Shape;278;g3b7aaf8f674_0_105"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pic>
        <p:nvPicPr>
          <p:cNvPr id="279" name="Google Shape;279;g3b7aaf8f674_0_105" title="Screenshot 2026-01-11 130236.png"/>
          <p:cNvPicPr preferRelativeResize="0"/>
          <p:nvPr/>
        </p:nvPicPr>
        <p:blipFill>
          <a:blip r:embed="rId4">
            <a:alphaModFix/>
          </a:blip>
          <a:stretch>
            <a:fillRect/>
          </a:stretch>
        </p:blipFill>
        <p:spPr>
          <a:xfrm>
            <a:off x="555094" y="1291964"/>
            <a:ext cx="2278157" cy="3534398"/>
          </a:xfrm>
          <a:prstGeom prst="rect">
            <a:avLst/>
          </a:prstGeom>
          <a:noFill/>
          <a:ln>
            <a:noFill/>
          </a:ln>
        </p:spPr>
      </p:pic>
      <p:pic>
        <p:nvPicPr>
          <p:cNvPr id="280" name="Google Shape;280;g3b7aaf8f674_0_105" title="Screenshot 2026-01-11 130312.png"/>
          <p:cNvPicPr preferRelativeResize="0"/>
          <p:nvPr/>
        </p:nvPicPr>
        <p:blipFill>
          <a:blip r:embed="rId5">
            <a:alphaModFix/>
          </a:blip>
          <a:stretch>
            <a:fillRect/>
          </a:stretch>
        </p:blipFill>
        <p:spPr>
          <a:xfrm>
            <a:off x="2985651" y="1305813"/>
            <a:ext cx="2256762" cy="3520549"/>
          </a:xfrm>
          <a:prstGeom prst="rect">
            <a:avLst/>
          </a:prstGeom>
          <a:noFill/>
          <a:ln>
            <a:noFill/>
          </a:ln>
        </p:spPr>
      </p:pic>
      <p:pic>
        <p:nvPicPr>
          <p:cNvPr id="281" name="Google Shape;281;g3b7aaf8f674_0_105" title="Screenshot 2026-01-11 130346.png"/>
          <p:cNvPicPr preferRelativeResize="0"/>
          <p:nvPr/>
        </p:nvPicPr>
        <p:blipFill>
          <a:blip r:embed="rId6">
            <a:alphaModFix/>
          </a:blip>
          <a:stretch>
            <a:fillRect/>
          </a:stretch>
        </p:blipFill>
        <p:spPr>
          <a:xfrm>
            <a:off x="5394813" y="1305813"/>
            <a:ext cx="2247983" cy="3520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b7aaf8f674_0_59"/>
          <p:cNvSpPr txBox="1"/>
          <p:nvPr>
            <p:ph type="title"/>
          </p:nvPr>
        </p:nvSpPr>
        <p:spPr>
          <a:xfrm>
            <a:off x="663556" y="438247"/>
            <a:ext cx="8265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EVENT MARKETING</a:t>
            </a:r>
            <a:endParaRPr/>
          </a:p>
        </p:txBody>
      </p:sp>
      <p:sp>
        <p:nvSpPr>
          <p:cNvPr id="287" name="Google Shape;287;g3b7aaf8f674_0_59"/>
          <p:cNvSpPr txBox="1"/>
          <p:nvPr>
            <p:ph idx="1" type="body"/>
          </p:nvPr>
        </p:nvSpPr>
        <p:spPr>
          <a:xfrm>
            <a:off x="505432" y="1029513"/>
            <a:ext cx="76677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sp>
        <p:nvSpPr>
          <p:cNvPr id="288" name="Google Shape;288;g3b7aaf8f674_0_59"/>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g3b7aaf8f674_0_59"/>
          <p:cNvSpPr txBox="1"/>
          <p:nvPr/>
        </p:nvSpPr>
        <p:spPr>
          <a:xfrm>
            <a:off x="327377" y="49003"/>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pic>
        <p:nvPicPr>
          <p:cNvPr id="290" name="Google Shape;290;g3b7aaf8f674_0_59"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b7aaf8f674_0_90"/>
          <p:cNvSpPr txBox="1"/>
          <p:nvPr/>
        </p:nvSpPr>
        <p:spPr>
          <a:xfrm>
            <a:off x="1068122" y="996502"/>
            <a:ext cx="27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296" name="Google Shape;296;g3b7aaf8f674_0_90"/>
          <p:cNvSpPr txBox="1"/>
          <p:nvPr/>
        </p:nvSpPr>
        <p:spPr>
          <a:xfrm>
            <a:off x="4797778" y="1010351"/>
            <a:ext cx="3185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Subscription Plan Promotion</a:t>
            </a:r>
            <a:endParaRPr/>
          </a:p>
        </p:txBody>
      </p:sp>
      <p:sp>
        <p:nvSpPr>
          <p:cNvPr id="297" name="Google Shape;297;g3b7aaf8f674_0_90"/>
          <p:cNvSpPr txBox="1"/>
          <p:nvPr/>
        </p:nvSpPr>
        <p:spPr>
          <a:xfrm>
            <a:off x="716844" y="572618"/>
            <a:ext cx="80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rgbClr val="000000"/>
                </a:solidFill>
                <a:latin typeface="Lexend Exa"/>
                <a:ea typeface="Lexend Exa"/>
                <a:cs typeface="Lexend Exa"/>
                <a:sym typeface="Lexend Exa"/>
              </a:rPr>
              <a:t>KEY ADVERTISING CAMPAIGNS across TV,YouTube and Streaming platforms</a:t>
            </a:r>
            <a:endParaRPr/>
          </a:p>
        </p:txBody>
      </p:sp>
      <p:sp>
        <p:nvSpPr>
          <p:cNvPr id="298" name="Google Shape;298;g3b7aaf8f674_0_90"/>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g3b7aaf8f674_0_90"/>
          <p:cNvSpPr txBox="1"/>
          <p:nvPr/>
        </p:nvSpPr>
        <p:spPr>
          <a:xfrm>
            <a:off x="303307" y="50800"/>
            <a:ext cx="469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300" name="Google Shape;300;g3b7aaf8f674_0_90"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pic>
        <p:nvPicPr>
          <p:cNvPr id="301" name="Google Shape;301;g3b7aaf8f674_0_90" title="Screenshot 2026-01-11 130728.png"/>
          <p:cNvPicPr preferRelativeResize="0"/>
          <p:nvPr/>
        </p:nvPicPr>
        <p:blipFill>
          <a:blip r:embed="rId4">
            <a:alphaModFix/>
          </a:blip>
          <a:stretch>
            <a:fillRect/>
          </a:stretch>
        </p:blipFill>
        <p:spPr>
          <a:xfrm>
            <a:off x="297900" y="1304300"/>
            <a:ext cx="1438850" cy="2229601"/>
          </a:xfrm>
          <a:prstGeom prst="rect">
            <a:avLst/>
          </a:prstGeom>
          <a:noFill/>
          <a:ln>
            <a:noFill/>
          </a:ln>
        </p:spPr>
      </p:pic>
      <p:pic>
        <p:nvPicPr>
          <p:cNvPr id="302" name="Google Shape;302;g3b7aaf8f674_0_90" title="Screenshot 2026-01-11 130857.png"/>
          <p:cNvPicPr preferRelativeResize="0"/>
          <p:nvPr/>
        </p:nvPicPr>
        <p:blipFill>
          <a:blip r:embed="rId5">
            <a:alphaModFix/>
          </a:blip>
          <a:stretch>
            <a:fillRect/>
          </a:stretch>
        </p:blipFill>
        <p:spPr>
          <a:xfrm>
            <a:off x="1930375" y="1337650"/>
            <a:ext cx="1356950" cy="2229599"/>
          </a:xfrm>
          <a:prstGeom prst="rect">
            <a:avLst/>
          </a:prstGeom>
          <a:noFill/>
          <a:ln>
            <a:noFill/>
          </a:ln>
        </p:spPr>
      </p:pic>
      <p:pic>
        <p:nvPicPr>
          <p:cNvPr id="303" name="Google Shape;303;g3b7aaf8f674_0_90" title="Screenshot 2026-01-11 131017.png"/>
          <p:cNvPicPr preferRelativeResize="0"/>
          <p:nvPr/>
        </p:nvPicPr>
        <p:blipFill>
          <a:blip r:embed="rId6">
            <a:alphaModFix/>
          </a:blip>
          <a:stretch>
            <a:fillRect/>
          </a:stretch>
        </p:blipFill>
        <p:spPr>
          <a:xfrm>
            <a:off x="5052017" y="1341375"/>
            <a:ext cx="1438850" cy="2230021"/>
          </a:xfrm>
          <a:prstGeom prst="rect">
            <a:avLst/>
          </a:prstGeom>
          <a:noFill/>
          <a:ln>
            <a:noFill/>
          </a:ln>
        </p:spPr>
      </p:pic>
      <p:pic>
        <p:nvPicPr>
          <p:cNvPr id="304" name="Google Shape;304;g3b7aaf8f674_0_90" title="Screenshot 2026-01-11 131136.png"/>
          <p:cNvPicPr preferRelativeResize="0"/>
          <p:nvPr/>
        </p:nvPicPr>
        <p:blipFill>
          <a:blip r:embed="rId7">
            <a:alphaModFix/>
          </a:blip>
          <a:stretch>
            <a:fillRect/>
          </a:stretch>
        </p:blipFill>
        <p:spPr>
          <a:xfrm>
            <a:off x="3453009" y="1341375"/>
            <a:ext cx="1433315" cy="2229601"/>
          </a:xfrm>
          <a:prstGeom prst="rect">
            <a:avLst/>
          </a:prstGeom>
          <a:noFill/>
          <a:ln>
            <a:noFill/>
          </a:ln>
        </p:spPr>
      </p:pic>
      <p:pic>
        <p:nvPicPr>
          <p:cNvPr id="305" name="Google Shape;305;g3b7aaf8f674_0_90"/>
          <p:cNvPicPr preferRelativeResize="0"/>
          <p:nvPr/>
        </p:nvPicPr>
        <p:blipFill>
          <a:blip r:embed="rId8">
            <a:alphaModFix/>
          </a:blip>
          <a:stretch>
            <a:fillRect/>
          </a:stretch>
        </p:blipFill>
        <p:spPr>
          <a:xfrm>
            <a:off x="6668851" y="1341375"/>
            <a:ext cx="1544975" cy="223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b7aaf8f674_0_51"/>
          <p:cNvSpPr txBox="1"/>
          <p:nvPr>
            <p:ph type="title"/>
          </p:nvPr>
        </p:nvSpPr>
        <p:spPr>
          <a:xfrm>
            <a:off x="663556" y="438247"/>
            <a:ext cx="8265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3rd PARTY PARTNERSHIPS AND PROMOTIONS</a:t>
            </a:r>
            <a:endParaRPr/>
          </a:p>
        </p:txBody>
      </p:sp>
      <p:sp>
        <p:nvSpPr>
          <p:cNvPr id="311" name="Google Shape;311;g3b7aaf8f674_0_51"/>
          <p:cNvSpPr txBox="1"/>
          <p:nvPr>
            <p:ph idx="1" type="body"/>
          </p:nvPr>
        </p:nvSpPr>
        <p:spPr>
          <a:xfrm>
            <a:off x="505432" y="1029513"/>
            <a:ext cx="76677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sp>
        <p:nvSpPr>
          <p:cNvPr id="312" name="Google Shape;312;g3b7aaf8f674_0_51"/>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g3b7aaf8f674_0_51"/>
          <p:cNvSpPr txBox="1"/>
          <p:nvPr/>
        </p:nvSpPr>
        <p:spPr>
          <a:xfrm>
            <a:off x="327377" y="49003"/>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pic>
        <p:nvPicPr>
          <p:cNvPr id="314" name="Google Shape;314;g3b7aaf8f674_0_51"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b7aaf8f674_0_75"/>
          <p:cNvSpPr txBox="1"/>
          <p:nvPr/>
        </p:nvSpPr>
        <p:spPr>
          <a:xfrm>
            <a:off x="1068122" y="996502"/>
            <a:ext cx="27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320" name="Google Shape;320;g3b7aaf8f674_0_75"/>
          <p:cNvSpPr txBox="1"/>
          <p:nvPr/>
        </p:nvSpPr>
        <p:spPr>
          <a:xfrm>
            <a:off x="4797778" y="1010351"/>
            <a:ext cx="3185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Subscription Plan Promotion</a:t>
            </a:r>
            <a:endParaRPr/>
          </a:p>
        </p:txBody>
      </p:sp>
      <p:sp>
        <p:nvSpPr>
          <p:cNvPr id="321" name="Google Shape;321;g3b7aaf8f674_0_75"/>
          <p:cNvSpPr txBox="1"/>
          <p:nvPr/>
        </p:nvSpPr>
        <p:spPr>
          <a:xfrm>
            <a:off x="716844" y="572618"/>
            <a:ext cx="80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rgbClr val="000000"/>
                </a:solidFill>
                <a:latin typeface="Lexend Exa"/>
                <a:ea typeface="Lexend Exa"/>
                <a:cs typeface="Lexend Exa"/>
                <a:sym typeface="Lexend Exa"/>
              </a:rPr>
              <a:t>KEY ADVERTISING CAMPAIGNS across TV,YouTube and Streaming platforms</a:t>
            </a:r>
            <a:endParaRPr/>
          </a:p>
        </p:txBody>
      </p:sp>
      <p:sp>
        <p:nvSpPr>
          <p:cNvPr id="322" name="Google Shape;322;g3b7aaf8f674_0_75"/>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g3b7aaf8f674_0_75"/>
          <p:cNvSpPr txBox="1"/>
          <p:nvPr/>
        </p:nvSpPr>
        <p:spPr>
          <a:xfrm>
            <a:off x="303307" y="50800"/>
            <a:ext cx="469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324" name="Google Shape;324;g3b7aaf8f674_0_75"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pic>
        <p:nvPicPr>
          <p:cNvPr id="325" name="Google Shape;325;g3b7aaf8f674_0_75">
            <a:hlinkClick r:id="rId4"/>
          </p:cNvPr>
          <p:cNvPicPr preferRelativeResize="0"/>
          <p:nvPr/>
        </p:nvPicPr>
        <p:blipFill>
          <a:blip r:embed="rId5">
            <a:alphaModFix/>
          </a:blip>
          <a:stretch>
            <a:fillRect/>
          </a:stretch>
        </p:blipFill>
        <p:spPr>
          <a:xfrm>
            <a:off x="4160558" y="1338782"/>
            <a:ext cx="1794900" cy="3225200"/>
          </a:xfrm>
          <a:prstGeom prst="rect">
            <a:avLst/>
          </a:prstGeom>
          <a:noFill/>
          <a:ln>
            <a:noFill/>
          </a:ln>
        </p:spPr>
      </p:pic>
      <p:pic>
        <p:nvPicPr>
          <p:cNvPr id="326" name="Google Shape;326;g3b7aaf8f674_0_75"/>
          <p:cNvPicPr preferRelativeResize="0"/>
          <p:nvPr/>
        </p:nvPicPr>
        <p:blipFill rotWithShape="1">
          <a:blip r:embed="rId6">
            <a:alphaModFix/>
          </a:blip>
          <a:srcRect b="36053" l="0" r="0" t="0"/>
          <a:stretch/>
        </p:blipFill>
        <p:spPr>
          <a:xfrm>
            <a:off x="6047375" y="1523970"/>
            <a:ext cx="3001027" cy="2174327"/>
          </a:xfrm>
          <a:prstGeom prst="rect">
            <a:avLst/>
          </a:prstGeom>
          <a:noFill/>
          <a:ln>
            <a:noFill/>
          </a:ln>
        </p:spPr>
      </p:pic>
      <p:pic>
        <p:nvPicPr>
          <p:cNvPr id="327" name="Google Shape;327;g3b7aaf8f674_0_75">
            <a:hlinkClick r:id="rId7"/>
          </p:cNvPr>
          <p:cNvPicPr preferRelativeResize="0"/>
          <p:nvPr/>
        </p:nvPicPr>
        <p:blipFill>
          <a:blip r:embed="rId8">
            <a:alphaModFix/>
          </a:blip>
          <a:stretch>
            <a:fillRect/>
          </a:stretch>
        </p:blipFill>
        <p:spPr>
          <a:xfrm>
            <a:off x="2168066" y="1806021"/>
            <a:ext cx="1900550" cy="3132700"/>
          </a:xfrm>
          <a:prstGeom prst="rect">
            <a:avLst/>
          </a:prstGeom>
          <a:noFill/>
          <a:ln>
            <a:noFill/>
          </a:ln>
        </p:spPr>
      </p:pic>
      <p:pic>
        <p:nvPicPr>
          <p:cNvPr id="328" name="Google Shape;328;g3b7aaf8f674_0_75" title="PHOTO-2025-01-22-10-52-31.jpg"/>
          <p:cNvPicPr preferRelativeResize="0"/>
          <p:nvPr/>
        </p:nvPicPr>
        <p:blipFill>
          <a:blip r:embed="rId9">
            <a:alphaModFix/>
          </a:blip>
          <a:stretch>
            <a:fillRect/>
          </a:stretch>
        </p:blipFill>
        <p:spPr>
          <a:xfrm>
            <a:off x="162537" y="955765"/>
            <a:ext cx="1900549" cy="41145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b7aaf8f674_0_18"/>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g3b7aaf8f674_0_18"/>
          <p:cNvSpPr txBox="1"/>
          <p:nvPr>
            <p:ph type="title"/>
          </p:nvPr>
        </p:nvSpPr>
        <p:spPr>
          <a:xfrm>
            <a:off x="720000" y="405784"/>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600"/>
              <a:t>TATA 1MG Healthcare</a:t>
            </a:r>
            <a:r>
              <a:rPr b="0" lang="en-US" sz="1600"/>
              <a:t>( Healthcare eCommerce platform )</a:t>
            </a:r>
            <a:endParaRPr/>
          </a:p>
        </p:txBody>
      </p:sp>
      <p:pic>
        <p:nvPicPr>
          <p:cNvPr descr="Tata 1mg Technology – Medium" id="335" name="Google Shape;335;g3b7aaf8f674_0_18"/>
          <p:cNvPicPr preferRelativeResize="0"/>
          <p:nvPr/>
        </p:nvPicPr>
        <p:blipFill rotWithShape="1">
          <a:blip r:embed="rId3">
            <a:alphaModFix/>
          </a:blip>
          <a:srcRect b="0" l="0" r="0" t="0"/>
          <a:stretch/>
        </p:blipFill>
        <p:spPr>
          <a:xfrm>
            <a:off x="7992533" y="4064471"/>
            <a:ext cx="1151467" cy="1079029"/>
          </a:xfrm>
          <a:prstGeom prst="rect">
            <a:avLst/>
          </a:prstGeom>
          <a:noFill/>
          <a:ln>
            <a:noFill/>
          </a:ln>
        </p:spPr>
      </p:pic>
      <p:pic>
        <p:nvPicPr>
          <p:cNvPr id="336" name="Google Shape;336;g3b7aaf8f674_0_18"/>
          <p:cNvPicPr preferRelativeResize="0"/>
          <p:nvPr/>
        </p:nvPicPr>
        <p:blipFill rotWithShape="1">
          <a:blip r:embed="rId4">
            <a:alphaModFix/>
          </a:blip>
          <a:srcRect b="0" l="0" r="0" t="0"/>
          <a:stretch/>
        </p:blipFill>
        <p:spPr>
          <a:xfrm>
            <a:off x="1004711" y="1102245"/>
            <a:ext cx="6874932" cy="3664647"/>
          </a:xfrm>
          <a:prstGeom prst="rect">
            <a:avLst/>
          </a:prstGeom>
          <a:noFill/>
          <a:ln>
            <a:noFill/>
          </a:ln>
        </p:spPr>
      </p:pic>
      <p:sp>
        <p:nvSpPr>
          <p:cNvPr id="337" name="Google Shape;337;g3b7aaf8f674_0_18"/>
          <p:cNvSpPr txBox="1"/>
          <p:nvPr/>
        </p:nvSpPr>
        <p:spPr>
          <a:xfrm>
            <a:off x="90311" y="82560"/>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2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b7aaf8f674_0_28"/>
          <p:cNvSpPr txBox="1"/>
          <p:nvPr>
            <p:ph type="title"/>
          </p:nvPr>
        </p:nvSpPr>
        <p:spPr>
          <a:xfrm>
            <a:off x="663556" y="438247"/>
            <a:ext cx="8265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TV and DIGITAL ADVERTISING </a:t>
            </a:r>
            <a:endParaRPr/>
          </a:p>
        </p:txBody>
      </p:sp>
      <p:sp>
        <p:nvSpPr>
          <p:cNvPr id="343" name="Google Shape;343;g3b7aaf8f674_0_28"/>
          <p:cNvSpPr txBox="1"/>
          <p:nvPr>
            <p:ph idx="1" type="body"/>
          </p:nvPr>
        </p:nvSpPr>
        <p:spPr>
          <a:xfrm>
            <a:off x="505432" y="1029513"/>
            <a:ext cx="76677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pic>
        <p:nvPicPr>
          <p:cNvPr descr="Tata 1mg Technology – Medium" id="344" name="Google Shape;344;g3b7aaf8f674_0_28"/>
          <p:cNvPicPr preferRelativeResize="0"/>
          <p:nvPr/>
        </p:nvPicPr>
        <p:blipFill rotWithShape="1">
          <a:blip r:embed="rId3">
            <a:alphaModFix/>
          </a:blip>
          <a:srcRect b="0" l="0" r="0" t="0"/>
          <a:stretch/>
        </p:blipFill>
        <p:spPr>
          <a:xfrm>
            <a:off x="8060267" y="4127944"/>
            <a:ext cx="1083733" cy="1015556"/>
          </a:xfrm>
          <a:prstGeom prst="rect">
            <a:avLst/>
          </a:prstGeom>
          <a:noFill/>
          <a:ln>
            <a:noFill/>
          </a:ln>
        </p:spPr>
      </p:pic>
      <p:sp>
        <p:nvSpPr>
          <p:cNvPr id="345" name="Google Shape;345;g3b7aaf8f674_0_28"/>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g3b7aaf8f674_0_28"/>
          <p:cNvSpPr txBox="1"/>
          <p:nvPr/>
        </p:nvSpPr>
        <p:spPr>
          <a:xfrm>
            <a:off x="327377" y="49003"/>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8" title="Bharosemand hai ji! || Order your medicines from 1mg"/>
          <p:cNvPicPr preferRelativeResize="0"/>
          <p:nvPr/>
        </p:nvPicPr>
        <p:blipFill rotWithShape="1">
          <a:blip r:embed="rId3">
            <a:alphaModFix/>
          </a:blip>
          <a:srcRect b="0" l="0" r="0" t="0"/>
          <a:stretch/>
        </p:blipFill>
        <p:spPr>
          <a:xfrm>
            <a:off x="1161258" y="1286933"/>
            <a:ext cx="2473764" cy="1435100"/>
          </a:xfrm>
          <a:prstGeom prst="rect">
            <a:avLst/>
          </a:prstGeom>
          <a:noFill/>
          <a:ln>
            <a:noFill/>
          </a:ln>
        </p:spPr>
      </p:pic>
      <p:pic>
        <p:nvPicPr>
          <p:cNvPr id="352" name="Google Shape;352;p8" title="Get all your health needs right at home with 1mg Care plan!"/>
          <p:cNvPicPr preferRelativeResize="0"/>
          <p:nvPr/>
        </p:nvPicPr>
        <p:blipFill rotWithShape="1">
          <a:blip r:embed="rId4">
            <a:alphaModFix/>
          </a:blip>
          <a:srcRect b="0" l="0" r="0" t="0"/>
          <a:stretch/>
        </p:blipFill>
        <p:spPr>
          <a:xfrm>
            <a:off x="5040489" y="1286933"/>
            <a:ext cx="2540000" cy="1435100"/>
          </a:xfrm>
          <a:prstGeom prst="rect">
            <a:avLst/>
          </a:prstGeom>
          <a:noFill/>
          <a:ln>
            <a:noFill/>
          </a:ln>
        </p:spPr>
      </p:pic>
      <p:pic>
        <p:nvPicPr>
          <p:cNvPr id="353" name="Google Shape;353;p8" title="Genuine Dawaiyan hai ji, It's 1mg!"/>
          <p:cNvPicPr preferRelativeResize="0"/>
          <p:nvPr/>
        </p:nvPicPr>
        <p:blipFill rotWithShape="1">
          <a:blip r:embed="rId5">
            <a:alphaModFix/>
          </a:blip>
          <a:srcRect b="0" l="0" r="0" t="0"/>
          <a:stretch/>
        </p:blipFill>
        <p:spPr>
          <a:xfrm>
            <a:off x="1161258" y="3129845"/>
            <a:ext cx="2540000" cy="1435100"/>
          </a:xfrm>
          <a:prstGeom prst="rect">
            <a:avLst/>
          </a:prstGeom>
          <a:noFill/>
          <a:ln>
            <a:noFill/>
          </a:ln>
        </p:spPr>
      </p:pic>
      <p:pic>
        <p:nvPicPr>
          <p:cNvPr id="354" name="Google Shape;354;p8" title="Samay pe delivery hamara waada hai ji, it's 1mg!"/>
          <p:cNvPicPr preferRelativeResize="0"/>
          <p:nvPr/>
        </p:nvPicPr>
        <p:blipFill rotWithShape="1">
          <a:blip r:embed="rId6">
            <a:alphaModFix/>
          </a:blip>
          <a:srcRect b="0" l="0" r="0" t="0"/>
          <a:stretch/>
        </p:blipFill>
        <p:spPr>
          <a:xfrm>
            <a:off x="5034845" y="3129845"/>
            <a:ext cx="2540000" cy="1435100"/>
          </a:xfrm>
          <a:prstGeom prst="rect">
            <a:avLst/>
          </a:prstGeom>
          <a:noFill/>
          <a:ln>
            <a:noFill/>
          </a:ln>
        </p:spPr>
      </p:pic>
      <p:sp>
        <p:nvSpPr>
          <p:cNvPr id="355" name="Google Shape;355;p8"/>
          <p:cNvSpPr txBox="1"/>
          <p:nvPr/>
        </p:nvSpPr>
        <p:spPr>
          <a:xfrm>
            <a:off x="1068122" y="996502"/>
            <a:ext cx="27813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356" name="Google Shape;356;p8"/>
          <p:cNvSpPr txBox="1"/>
          <p:nvPr/>
        </p:nvSpPr>
        <p:spPr>
          <a:xfrm>
            <a:off x="4993839" y="2867377"/>
            <a:ext cx="2540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Fast Delivery Campaign</a:t>
            </a:r>
            <a:endParaRPr/>
          </a:p>
        </p:txBody>
      </p:sp>
      <p:sp>
        <p:nvSpPr>
          <p:cNvPr id="357" name="Google Shape;357;p8"/>
          <p:cNvSpPr txBox="1"/>
          <p:nvPr/>
        </p:nvSpPr>
        <p:spPr>
          <a:xfrm>
            <a:off x="936978" y="2867378"/>
            <a:ext cx="30438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Genuine Medicines Campaign</a:t>
            </a:r>
            <a:endParaRPr/>
          </a:p>
        </p:txBody>
      </p:sp>
      <p:sp>
        <p:nvSpPr>
          <p:cNvPr id="358" name="Google Shape;358;p8"/>
          <p:cNvSpPr txBox="1"/>
          <p:nvPr/>
        </p:nvSpPr>
        <p:spPr>
          <a:xfrm>
            <a:off x="4797778" y="1010351"/>
            <a:ext cx="31849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Subscription Plan Promotion</a:t>
            </a:r>
            <a:endParaRPr/>
          </a:p>
        </p:txBody>
      </p:sp>
      <p:sp>
        <p:nvSpPr>
          <p:cNvPr id="359" name="Google Shape;359;p8"/>
          <p:cNvSpPr txBox="1"/>
          <p:nvPr/>
        </p:nvSpPr>
        <p:spPr>
          <a:xfrm>
            <a:off x="716844" y="572618"/>
            <a:ext cx="803204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rgbClr val="000000"/>
                </a:solidFill>
                <a:latin typeface="Lexend Exa"/>
                <a:ea typeface="Lexend Exa"/>
                <a:cs typeface="Lexend Exa"/>
                <a:sym typeface="Lexend Exa"/>
              </a:rPr>
              <a:t>KEY ADVERTISING CAMPAIGNS across TV,YouTube and Streaming platforms</a:t>
            </a:r>
            <a:endParaRPr/>
          </a:p>
        </p:txBody>
      </p:sp>
      <p:pic>
        <p:nvPicPr>
          <p:cNvPr descr="Tata 1mg Technology – Medium" id="360" name="Google Shape;360;p8"/>
          <p:cNvPicPr preferRelativeResize="0"/>
          <p:nvPr/>
        </p:nvPicPr>
        <p:blipFill rotWithShape="1">
          <a:blip r:embed="rId7">
            <a:alphaModFix/>
          </a:blip>
          <a:srcRect b="0" l="0" r="0" t="0"/>
          <a:stretch/>
        </p:blipFill>
        <p:spPr>
          <a:xfrm>
            <a:off x="7992533" y="4064471"/>
            <a:ext cx="1151467" cy="1079029"/>
          </a:xfrm>
          <a:prstGeom prst="rect">
            <a:avLst/>
          </a:prstGeom>
          <a:noFill/>
          <a:ln>
            <a:noFill/>
          </a:ln>
        </p:spPr>
      </p:pic>
      <p:sp>
        <p:nvSpPr>
          <p:cNvPr id="361" name="Google Shape;361;p8"/>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8"/>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Social Media Marketing</a:t>
            </a:r>
            <a:endParaRPr/>
          </a:p>
        </p:txBody>
      </p:sp>
      <p:pic>
        <p:nvPicPr>
          <p:cNvPr descr="Tata 1mg Technology – Medium" id="368" name="Google Shape;368;p9"/>
          <p:cNvPicPr preferRelativeResize="0"/>
          <p:nvPr/>
        </p:nvPicPr>
        <p:blipFill rotWithShape="1">
          <a:blip r:embed="rId3">
            <a:alphaModFix/>
          </a:blip>
          <a:srcRect b="0" l="0" r="0" t="0"/>
          <a:stretch/>
        </p:blipFill>
        <p:spPr>
          <a:xfrm>
            <a:off x="7992533" y="4064471"/>
            <a:ext cx="1151467" cy="1079029"/>
          </a:xfrm>
          <a:prstGeom prst="rect">
            <a:avLst/>
          </a:prstGeom>
          <a:noFill/>
          <a:ln>
            <a:noFill/>
          </a:ln>
        </p:spPr>
      </p:pic>
      <p:sp>
        <p:nvSpPr>
          <p:cNvPr id="369" name="Google Shape;369;p9"/>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9"/>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
        <p:nvSpPr>
          <p:cNvPr id="371" name="Google Shape;371;p9"/>
          <p:cNvSpPr txBox="1"/>
          <p:nvPr>
            <p:ph idx="1" type="body"/>
          </p:nvPr>
        </p:nvSpPr>
        <p:spPr>
          <a:xfrm>
            <a:off x="584453" y="1198887"/>
            <a:ext cx="7667723"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a:t>
            </a:r>
            <a:r>
              <a:rPr b="1" lang="en-US" sz="1100"/>
              <a:t>enhance brand recognition </a:t>
            </a:r>
            <a:r>
              <a:rPr lang="en-US" sz="1100"/>
              <a:t>among the younger demographic through increased </a:t>
            </a:r>
            <a:r>
              <a:rPr b="1" lang="en-US" sz="1100"/>
              <a:t>visibility</a:t>
            </a:r>
            <a:r>
              <a:rPr lang="en-US" sz="1100"/>
              <a:t> on meaningful </a:t>
            </a:r>
            <a:r>
              <a:rPr b="1" lang="en-US" sz="1100"/>
              <a:t>engagement on social media</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a:t>
            </a:r>
            <a:r>
              <a:rPr b="1" lang="en-US" sz="1100"/>
              <a:t>social media marketing calendar </a:t>
            </a:r>
            <a:r>
              <a:rPr lang="en-US" sz="1100"/>
              <a:t>for brand posts on </a:t>
            </a:r>
            <a:r>
              <a:rPr b="1" lang="en-US" sz="1100"/>
              <a:t>Instagram, Tik Tok</a:t>
            </a:r>
            <a:r>
              <a:rPr lang="en-US" sz="1100"/>
              <a:t> and YouTube centered around authentic health advice and medical information, topical events like Mother’s day, World AIDS day and special brand campaigns and initiatives. </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solidFill>
                  <a:schemeClr val="dk1"/>
                </a:solidFill>
              </a:rPr>
              <a:t>Majority social media posts gathered </a:t>
            </a:r>
            <a:r>
              <a:rPr b="1" lang="en-US" sz="1100">
                <a:solidFill>
                  <a:schemeClr val="dk1"/>
                </a:solidFill>
              </a:rPr>
              <a:t>&gt; 50,000 views</a:t>
            </a:r>
            <a:r>
              <a:rPr lang="en-US" sz="1100">
                <a:solidFill>
                  <a:schemeClr val="dk1"/>
                </a:solidFill>
              </a:rPr>
              <a:t>, the </a:t>
            </a:r>
            <a:r>
              <a:rPr b="1" lang="en-US" sz="1100">
                <a:solidFill>
                  <a:schemeClr val="dk1"/>
                </a:solidFill>
              </a:rPr>
              <a:t>subscribers increased by 90%</a:t>
            </a:r>
            <a:r>
              <a:rPr lang="en-US" sz="1100">
                <a:solidFill>
                  <a:schemeClr val="dk1"/>
                </a:solidFill>
              </a:rPr>
              <a:t> over the course of 3 months and </a:t>
            </a:r>
            <a:r>
              <a:rPr b="1" lang="en-US" sz="1100">
                <a:solidFill>
                  <a:schemeClr val="dk1"/>
                </a:solidFill>
              </a:rPr>
              <a:t>website traffic and sales </a:t>
            </a:r>
            <a:r>
              <a:rPr lang="en-US" sz="1100">
                <a:solidFill>
                  <a:schemeClr val="dk1"/>
                </a:solidFill>
              </a:rPr>
              <a:t>attributed to social media redirections rose up by </a:t>
            </a:r>
            <a:r>
              <a:rPr b="1" lang="en-US" sz="1100">
                <a:solidFill>
                  <a:schemeClr val="dk1"/>
                </a:solidFill>
              </a:rPr>
              <a:t>60%</a:t>
            </a:r>
            <a:endParaRPr b="1"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ata 1mg Technology – Medium" id="376" name="Google Shape;376;p10"/>
          <p:cNvPicPr preferRelativeResize="0"/>
          <p:nvPr/>
        </p:nvPicPr>
        <p:blipFill rotWithShape="1">
          <a:blip r:embed="rId3">
            <a:alphaModFix/>
          </a:blip>
          <a:srcRect b="0" l="0" r="0" t="0"/>
          <a:stretch/>
        </p:blipFill>
        <p:spPr>
          <a:xfrm>
            <a:off x="7992533" y="4064471"/>
            <a:ext cx="1151467" cy="1079029"/>
          </a:xfrm>
          <a:prstGeom prst="rect">
            <a:avLst/>
          </a:prstGeom>
          <a:noFill/>
          <a:ln>
            <a:noFill/>
          </a:ln>
        </p:spPr>
      </p:pic>
      <p:sp>
        <p:nvSpPr>
          <p:cNvPr id="377" name="Google Shape;377;p10"/>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10"/>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379" name="Google Shape;379;p10"/>
          <p:cNvPicPr preferRelativeResize="0"/>
          <p:nvPr/>
        </p:nvPicPr>
        <p:blipFill rotWithShape="1">
          <a:blip r:embed="rId4">
            <a:alphaModFix/>
          </a:blip>
          <a:srcRect b="0" l="0" r="0" t="0"/>
          <a:stretch/>
        </p:blipFill>
        <p:spPr>
          <a:xfrm>
            <a:off x="303307" y="1246668"/>
            <a:ext cx="3722546" cy="3349588"/>
          </a:xfrm>
          <a:prstGeom prst="rect">
            <a:avLst/>
          </a:prstGeom>
          <a:noFill/>
          <a:ln>
            <a:noFill/>
          </a:ln>
        </p:spPr>
      </p:pic>
      <p:pic>
        <p:nvPicPr>
          <p:cNvPr id="380" name="Google Shape;380;p10"/>
          <p:cNvPicPr preferRelativeResize="0"/>
          <p:nvPr/>
        </p:nvPicPr>
        <p:blipFill rotWithShape="1">
          <a:blip r:embed="rId5">
            <a:alphaModFix/>
          </a:blip>
          <a:srcRect b="0" l="0" r="0" t="0"/>
          <a:stretch/>
        </p:blipFill>
        <p:spPr>
          <a:xfrm>
            <a:off x="4993839" y="2104188"/>
            <a:ext cx="2776283" cy="2749285"/>
          </a:xfrm>
          <a:prstGeom prst="rect">
            <a:avLst/>
          </a:prstGeom>
          <a:noFill/>
          <a:ln>
            <a:noFill/>
          </a:ln>
        </p:spPr>
      </p:pic>
      <p:pic>
        <p:nvPicPr>
          <p:cNvPr id="381" name="Google Shape;381;p10"/>
          <p:cNvPicPr preferRelativeResize="0"/>
          <p:nvPr/>
        </p:nvPicPr>
        <p:blipFill rotWithShape="1">
          <a:blip r:embed="rId6">
            <a:alphaModFix/>
          </a:blip>
          <a:srcRect b="0" l="0" r="0" t="0"/>
          <a:stretch/>
        </p:blipFill>
        <p:spPr>
          <a:xfrm>
            <a:off x="4834623" y="358577"/>
            <a:ext cx="3078690" cy="1413779"/>
          </a:xfrm>
          <a:prstGeom prst="rect">
            <a:avLst/>
          </a:prstGeom>
          <a:noFill/>
          <a:ln>
            <a:noFill/>
          </a:ln>
        </p:spPr>
      </p:pic>
      <p:sp>
        <p:nvSpPr>
          <p:cNvPr id="382" name="Google Shape;382;p10"/>
          <p:cNvSpPr txBox="1"/>
          <p:nvPr/>
        </p:nvSpPr>
        <p:spPr>
          <a:xfrm>
            <a:off x="194130" y="940707"/>
            <a:ext cx="3201604" cy="3059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YouTube Videos</a:t>
            </a:r>
            <a:endParaRPr/>
          </a:p>
        </p:txBody>
      </p:sp>
      <p:sp>
        <p:nvSpPr>
          <p:cNvPr id="383" name="Google Shape;383;p10"/>
          <p:cNvSpPr txBox="1"/>
          <p:nvPr/>
        </p:nvSpPr>
        <p:spPr>
          <a:xfrm>
            <a:off x="3231124" y="290027"/>
            <a:ext cx="3201604" cy="3059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TikTok Videos</a:t>
            </a:r>
            <a:endParaRPr/>
          </a:p>
        </p:txBody>
      </p:sp>
      <p:sp>
        <p:nvSpPr>
          <p:cNvPr id="384" name="Google Shape;384;p10"/>
          <p:cNvSpPr txBox="1"/>
          <p:nvPr/>
        </p:nvSpPr>
        <p:spPr>
          <a:xfrm>
            <a:off x="7732889" y="2074085"/>
            <a:ext cx="320160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Instagram</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Posts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2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ph type="title"/>
          </p:nvPr>
        </p:nvSpPr>
        <p:spPr>
          <a:xfrm>
            <a:off x="0" y="1321050"/>
            <a:ext cx="2777067" cy="125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ABOUT ME</a:t>
            </a:r>
            <a:endParaRPr sz="4000"/>
          </a:p>
        </p:txBody>
      </p:sp>
      <p:sp>
        <p:nvSpPr>
          <p:cNvPr id="174" name="Google Shape;174;p3"/>
          <p:cNvSpPr txBox="1"/>
          <p:nvPr>
            <p:ph idx="1" type="subTitle"/>
          </p:nvPr>
        </p:nvSpPr>
        <p:spPr>
          <a:xfrm>
            <a:off x="3802724" y="2294948"/>
            <a:ext cx="5104209" cy="13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US" sz="1300"/>
              <a:t>I started my professional journey as a dentist but soon found myself in the eclectic world of marketing thanks to my love of stories and media.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i="1" lang="en-US" sz="1300"/>
              <a:t>Taking a deep dive into the minds of the consumers and creating content that most resonates with them is something I am most passionate about. </a:t>
            </a:r>
            <a:endParaRPr/>
          </a:p>
          <a:p>
            <a:pPr indent="0" lvl="0" marL="0" rtl="0" algn="l">
              <a:lnSpc>
                <a:spcPct val="100000"/>
              </a:lnSpc>
              <a:spcBef>
                <a:spcPts val="0"/>
              </a:spcBef>
              <a:spcAft>
                <a:spcPts val="0"/>
              </a:spcAft>
              <a:buSzPts val="1400"/>
              <a:buNone/>
            </a:pPr>
            <a:r>
              <a:t/>
            </a:r>
            <a:endParaRPr i="1" sz="1300"/>
          </a:p>
          <a:p>
            <a:pPr indent="0" lvl="0" marL="0" rtl="0" algn="l">
              <a:lnSpc>
                <a:spcPct val="100000"/>
              </a:lnSpc>
              <a:spcBef>
                <a:spcPts val="0"/>
              </a:spcBef>
              <a:spcAft>
                <a:spcPts val="0"/>
              </a:spcAft>
              <a:buSzPts val="1400"/>
              <a:buNone/>
            </a:pPr>
            <a:r>
              <a:rPr i="1" lang="en-US" sz="1300"/>
              <a:t>It is my mission in life to create campaigns that stay in the minds of the people and ensure their continued love and support for the brand for generations… </a:t>
            </a:r>
            <a:endParaRPr i="1" sz="1300"/>
          </a:p>
        </p:txBody>
      </p:sp>
      <p:sp>
        <p:nvSpPr>
          <p:cNvPr id="175" name="Google Shape;175;p3"/>
          <p:cNvSpPr/>
          <p:nvPr/>
        </p:nvSpPr>
        <p:spPr>
          <a:xfrm>
            <a:off x="0" y="4097867"/>
            <a:ext cx="2650501" cy="10456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6" name="Google Shape;176;p3"/>
          <p:cNvSpPr/>
          <p:nvPr/>
        </p:nvSpPr>
        <p:spPr>
          <a:xfrm>
            <a:off x="0" y="1183675"/>
            <a:ext cx="3630300" cy="4228200"/>
          </a:xfrm>
          <a:prstGeom prst="rect">
            <a:avLst/>
          </a:prstGeom>
          <a:solidFill>
            <a:srgbClr val="F9CB9C"/>
          </a:solidFill>
          <a:ln cap="flat" cmpd="sng" w="25400">
            <a:solidFill>
              <a:srgbClr val="C9DA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1" i="0" sz="2000" u="none" cap="none" strike="noStrike">
              <a:solidFill>
                <a:srgbClr val="D5A6BD"/>
              </a:solidFill>
              <a:latin typeface="Lexend Exa"/>
              <a:ea typeface="Lexend Exa"/>
              <a:cs typeface="Lexend Exa"/>
              <a:sym typeface="Lexend Exa"/>
            </a:endParaRPr>
          </a:p>
        </p:txBody>
      </p:sp>
      <p:pic>
        <p:nvPicPr>
          <p:cNvPr id="177" name="Google Shape;177;p3"/>
          <p:cNvPicPr preferRelativeResize="0"/>
          <p:nvPr/>
        </p:nvPicPr>
        <p:blipFill rotWithShape="1">
          <a:blip r:embed="rId3">
            <a:alphaModFix/>
          </a:blip>
          <a:srcRect b="0" l="0" r="0" t="0"/>
          <a:stretch/>
        </p:blipFill>
        <p:spPr>
          <a:xfrm>
            <a:off x="366761" y="2172053"/>
            <a:ext cx="2859852" cy="2144889"/>
          </a:xfrm>
          <a:prstGeom prst="rect">
            <a:avLst/>
          </a:prstGeom>
          <a:noFill/>
          <a:ln>
            <a:noFill/>
          </a:ln>
        </p:spPr>
      </p:pic>
      <p:sp>
        <p:nvSpPr>
          <p:cNvPr id="178" name="Google Shape;178;p3"/>
          <p:cNvSpPr txBox="1"/>
          <p:nvPr/>
        </p:nvSpPr>
        <p:spPr>
          <a:xfrm>
            <a:off x="3802724" y="1021375"/>
            <a:ext cx="4752300" cy="161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Lexend Exa"/>
              <a:buNone/>
            </a:pPr>
            <a:r>
              <a:rPr b="1" i="0" lang="en-US" sz="4400" u="none" cap="none" strike="noStrike">
                <a:solidFill>
                  <a:schemeClr val="dk1"/>
                </a:solidFill>
                <a:latin typeface="Lexend Exa"/>
                <a:ea typeface="Lexend Exa"/>
                <a:cs typeface="Lexend Exa"/>
                <a:sym typeface="Lexend Exa"/>
              </a:rPr>
              <a:t>ABOUT 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1"/>
          <p:cNvSpPr txBox="1"/>
          <p:nvPr>
            <p:ph type="title"/>
          </p:nvPr>
        </p:nvSpPr>
        <p:spPr>
          <a:xfrm>
            <a:off x="720000" y="405168"/>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Partner Marketing ( B2B, B2B2C)</a:t>
            </a:r>
            <a:endParaRPr/>
          </a:p>
        </p:txBody>
      </p:sp>
      <p:pic>
        <p:nvPicPr>
          <p:cNvPr descr="Tata 1mg Technology – Medium" id="390" name="Google Shape;390;p11"/>
          <p:cNvPicPr preferRelativeResize="0"/>
          <p:nvPr/>
        </p:nvPicPr>
        <p:blipFill rotWithShape="1">
          <a:blip r:embed="rId3">
            <a:alphaModFix/>
          </a:blip>
          <a:srcRect b="0" l="0" r="0" t="0"/>
          <a:stretch/>
        </p:blipFill>
        <p:spPr>
          <a:xfrm>
            <a:off x="8017600" y="4064471"/>
            <a:ext cx="1151467" cy="1079029"/>
          </a:xfrm>
          <a:prstGeom prst="rect">
            <a:avLst/>
          </a:prstGeom>
          <a:noFill/>
          <a:ln>
            <a:noFill/>
          </a:ln>
        </p:spPr>
      </p:pic>
      <p:sp>
        <p:nvSpPr>
          <p:cNvPr id="391" name="Google Shape;391;p11"/>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11"/>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
        <p:nvSpPr>
          <p:cNvPr id="393" name="Google Shape;393;p11"/>
          <p:cNvSpPr txBox="1"/>
          <p:nvPr/>
        </p:nvSpPr>
        <p:spPr>
          <a:xfrm>
            <a:off x="496632" y="977868"/>
            <a:ext cx="7667723" cy="3226200"/>
          </a:xfrm>
          <a:prstGeom prst="rect">
            <a:avLst/>
          </a:prstGeom>
          <a:noFill/>
          <a:ln>
            <a:noFill/>
          </a:ln>
        </p:spPr>
        <p:txBody>
          <a:bodyPr anchorCtr="0" anchor="t" bIns="91425" lIns="91425" spcFirstLastPara="1" rIns="91425" wrap="square" tIns="91425">
            <a:noAutofit/>
          </a:bodyPr>
          <a:lstStyle/>
          <a:p>
            <a:pPr indent="0" lvl="0" marL="152400" marR="0" rtl="0" algn="l">
              <a:lnSpc>
                <a:spcPct val="150000"/>
              </a:lnSpc>
              <a:spcBef>
                <a:spcPts val="0"/>
              </a:spcBef>
              <a:spcAft>
                <a:spcPts val="0"/>
              </a:spcAft>
              <a:buClr>
                <a:srgbClr val="F4B095"/>
              </a:buClr>
              <a:buSzPts val="1200"/>
              <a:buFont typeface="Roboto Mono"/>
              <a:buNone/>
            </a:pPr>
            <a:r>
              <a:rPr b="1" i="0" lang="en-US" sz="1400" u="none" cap="none" strike="noStrike">
                <a:solidFill>
                  <a:schemeClr val="dk1"/>
                </a:solidFill>
                <a:latin typeface="Roboto Mono"/>
                <a:ea typeface="Roboto Mono"/>
                <a:cs typeface="Roboto Mono"/>
                <a:sym typeface="Roboto Mono"/>
              </a:rPr>
              <a:t>GOAL:</a:t>
            </a:r>
            <a:r>
              <a:rPr b="0" i="0" lang="en-US" sz="1100" u="none" cap="none" strike="noStrike">
                <a:solidFill>
                  <a:srgbClr val="434343"/>
                </a:solidFill>
                <a:latin typeface="Roboto Mono"/>
                <a:ea typeface="Roboto Mono"/>
                <a:cs typeface="Roboto Mono"/>
                <a:sym typeface="Roboto Mono"/>
              </a:rPr>
              <a:t>To boost </a:t>
            </a:r>
            <a:r>
              <a:rPr b="1" i="0" lang="en-US" sz="1100" u="none" cap="none" strike="noStrike">
                <a:solidFill>
                  <a:srgbClr val="434343"/>
                </a:solidFill>
                <a:latin typeface="Roboto Mono"/>
                <a:ea typeface="Roboto Mono"/>
                <a:cs typeface="Roboto Mono"/>
                <a:sym typeface="Roboto Mono"/>
              </a:rPr>
              <a:t>digital platform growth </a:t>
            </a:r>
            <a:r>
              <a:rPr b="0" i="0" lang="en-US" sz="1100" u="none" cap="none" strike="noStrike">
                <a:solidFill>
                  <a:srgbClr val="434343"/>
                </a:solidFill>
                <a:latin typeface="Roboto Mono"/>
                <a:ea typeface="Roboto Mono"/>
                <a:cs typeface="Roboto Mono"/>
                <a:sym typeface="Roboto Mono"/>
              </a:rPr>
              <a:t>by promoting the e-commerce services and offerings through online and offline partners, by building and maintaining </a:t>
            </a:r>
            <a:r>
              <a:rPr b="1" i="0" lang="en-US" sz="1100" u="none" cap="none" strike="noStrike">
                <a:solidFill>
                  <a:srgbClr val="434343"/>
                </a:solidFill>
                <a:latin typeface="Roboto Mono"/>
                <a:ea typeface="Roboto Mono"/>
                <a:cs typeface="Roboto Mono"/>
                <a:sym typeface="Roboto Mono"/>
              </a:rPr>
              <a:t>affiliate network </a:t>
            </a:r>
            <a:r>
              <a:rPr b="0" i="0" lang="en-US" sz="1100" u="none" cap="none" strike="noStrike">
                <a:solidFill>
                  <a:srgbClr val="434343"/>
                </a:solidFill>
                <a:latin typeface="Roboto Mono"/>
                <a:ea typeface="Roboto Mono"/>
                <a:cs typeface="Roboto Mono"/>
                <a:sym typeface="Roboto Mono"/>
              </a:rPr>
              <a:t>and initiating and managing </a:t>
            </a:r>
            <a:r>
              <a:rPr b="1" i="0" lang="en-US" sz="1100" u="none" cap="none" strike="noStrike">
                <a:solidFill>
                  <a:srgbClr val="434343"/>
                </a:solidFill>
                <a:latin typeface="Roboto Mono"/>
                <a:ea typeface="Roboto Mono"/>
                <a:cs typeface="Roboto Mono"/>
                <a:sym typeface="Roboto Mono"/>
              </a:rPr>
              <a:t>strategic partnerships</a:t>
            </a:r>
            <a:r>
              <a:rPr b="0" i="0" lang="en-US" sz="1100" u="none" cap="none" strike="noStrike">
                <a:solidFill>
                  <a:srgbClr val="434343"/>
                </a:solidFill>
                <a:latin typeface="Roboto Mono"/>
                <a:ea typeface="Roboto Mono"/>
                <a:cs typeface="Roboto Mono"/>
                <a:sym typeface="Roboto Mono"/>
              </a:rPr>
              <a:t> with trusted organizations. </a:t>
            </a:r>
            <a:endParaRPr/>
          </a:p>
          <a:p>
            <a:pPr indent="0" lvl="0" marL="152400" marR="0" rtl="0" algn="l">
              <a:lnSpc>
                <a:spcPct val="150000"/>
              </a:lnSpc>
              <a:spcBef>
                <a:spcPts val="0"/>
              </a:spcBef>
              <a:spcAft>
                <a:spcPts val="0"/>
              </a:spcAft>
              <a:buClr>
                <a:schemeClr val="lt1"/>
              </a:buClr>
              <a:buSzPts val="1200"/>
              <a:buFont typeface="Roboto Mono"/>
              <a:buNone/>
            </a:pPr>
            <a:r>
              <a:t/>
            </a:r>
            <a:endParaRPr b="1" i="0" sz="1100" u="none" cap="none" strike="noStrike">
              <a:solidFill>
                <a:srgbClr val="434343"/>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lt1"/>
              </a:buClr>
              <a:buSzPts val="1200"/>
              <a:buFont typeface="Roboto Mono"/>
              <a:buNone/>
            </a:pPr>
            <a:r>
              <a:rPr b="1" i="0" lang="en-US" sz="1400" u="none" cap="none" strike="noStrike">
                <a:solidFill>
                  <a:schemeClr val="dk1"/>
                </a:solidFill>
                <a:latin typeface="Roboto Mono"/>
                <a:ea typeface="Roboto Mono"/>
                <a:cs typeface="Roboto Mono"/>
                <a:sym typeface="Roboto Mono"/>
              </a:rPr>
              <a:t>ACTION: </a:t>
            </a:r>
            <a:r>
              <a:rPr b="0" i="0" lang="en-US" sz="1100" u="none" cap="none" strike="noStrike">
                <a:solidFill>
                  <a:schemeClr val="dk1"/>
                </a:solidFill>
                <a:latin typeface="Roboto Mono"/>
                <a:ea typeface="Roboto Mono"/>
                <a:cs typeface="Roboto Mono"/>
                <a:sym typeface="Roboto Mono"/>
              </a:rPr>
              <a:t>Used </a:t>
            </a:r>
            <a:r>
              <a:rPr b="1" i="0" lang="en-US" sz="1100" u="none" cap="none" strike="noStrike">
                <a:solidFill>
                  <a:schemeClr val="dk1"/>
                </a:solidFill>
                <a:latin typeface="Roboto Mono"/>
                <a:ea typeface="Roboto Mono"/>
                <a:cs typeface="Roboto Mono"/>
                <a:sym typeface="Roboto Mono"/>
              </a:rPr>
              <a:t>Newspaper Advertisements, Website and Google ads </a:t>
            </a:r>
            <a:r>
              <a:rPr b="0" i="0" lang="en-US" sz="1100" u="none" cap="none" strike="noStrike">
                <a:solidFill>
                  <a:schemeClr val="dk1"/>
                </a:solidFill>
                <a:latin typeface="Roboto Mono"/>
                <a:ea typeface="Roboto Mono"/>
                <a:cs typeface="Roboto Mono"/>
                <a:sym typeface="Roboto Mono"/>
              </a:rPr>
              <a:t>to generate </a:t>
            </a:r>
            <a:r>
              <a:rPr b="1" i="0" lang="en-US" sz="1100" u="none" cap="none" strike="noStrike">
                <a:solidFill>
                  <a:schemeClr val="dk1"/>
                </a:solidFill>
                <a:latin typeface="Roboto Mono"/>
                <a:ea typeface="Roboto Mono"/>
                <a:cs typeface="Roboto Mono"/>
                <a:sym typeface="Roboto Mono"/>
              </a:rPr>
              <a:t>inbound</a:t>
            </a:r>
            <a:r>
              <a:rPr b="0" i="0" lang="en-US" sz="1100" u="none" cap="none" strike="noStrike">
                <a:solidFill>
                  <a:schemeClr val="dk1"/>
                </a:solidFill>
                <a:latin typeface="Roboto Mono"/>
                <a:ea typeface="Roboto Mono"/>
                <a:cs typeface="Roboto Mono"/>
                <a:sym typeface="Roboto Mono"/>
              </a:rPr>
              <a:t> affiliate and partnership </a:t>
            </a:r>
            <a:r>
              <a:rPr b="1" i="0" lang="en-US" sz="1100" u="none" cap="none" strike="noStrike">
                <a:solidFill>
                  <a:schemeClr val="dk1"/>
                </a:solidFill>
                <a:latin typeface="Roboto Mono"/>
                <a:ea typeface="Roboto Mono"/>
                <a:cs typeface="Roboto Mono"/>
                <a:sym typeface="Roboto Mono"/>
              </a:rPr>
              <a:t>leads</a:t>
            </a:r>
            <a:r>
              <a:rPr b="0" i="0" lang="en-US" sz="1100" u="none" cap="none" strike="noStrike">
                <a:solidFill>
                  <a:schemeClr val="dk1"/>
                </a:solidFill>
                <a:latin typeface="Roboto Mono"/>
                <a:ea typeface="Roboto Mono"/>
                <a:cs typeface="Roboto Mono"/>
                <a:sym typeface="Roboto Mono"/>
              </a:rPr>
              <a:t> , onboarded reputed strategic partners through </a:t>
            </a:r>
            <a:r>
              <a:rPr b="1" i="0" lang="en-US" sz="1100" u="none" cap="none" strike="noStrike">
                <a:solidFill>
                  <a:schemeClr val="dk1"/>
                </a:solidFill>
                <a:latin typeface="Roboto Mono"/>
                <a:ea typeface="Roboto Mono"/>
                <a:cs typeface="Roboto Mono"/>
                <a:sym typeface="Roboto Mono"/>
              </a:rPr>
              <a:t>LinkedIn messages and Emails</a:t>
            </a:r>
            <a:r>
              <a:rPr b="0" i="0" lang="en-US" sz="1100" u="none" cap="none" strike="noStrike">
                <a:solidFill>
                  <a:schemeClr val="dk1"/>
                </a:solidFill>
                <a:latin typeface="Roboto Mono"/>
                <a:ea typeface="Roboto Mono"/>
                <a:cs typeface="Roboto Mono"/>
                <a:sym typeface="Roboto Mono"/>
              </a:rPr>
              <a:t>, followed by calls/meetings, pitch presentations, contract signing and in certain cases, </a:t>
            </a:r>
            <a:r>
              <a:rPr b="1" i="0" lang="en-US" sz="1100" u="none" cap="none" strike="noStrike">
                <a:solidFill>
                  <a:schemeClr val="dk1"/>
                </a:solidFill>
                <a:latin typeface="Roboto Mono"/>
                <a:ea typeface="Roboto Mono"/>
                <a:cs typeface="Roboto Mono"/>
                <a:sym typeface="Roboto Mono"/>
              </a:rPr>
              <a:t>API integrations</a:t>
            </a:r>
            <a:r>
              <a:rPr b="0" i="0" lang="en-US" sz="1100" u="none" cap="none" strike="noStrike">
                <a:solidFill>
                  <a:schemeClr val="dk1"/>
                </a:solidFill>
                <a:latin typeface="Roboto Mono"/>
                <a:ea typeface="Roboto Mono"/>
                <a:cs typeface="Roboto Mono"/>
                <a:sym typeface="Roboto Mono"/>
              </a:rPr>
              <a:t>.</a:t>
            </a:r>
            <a:endParaRPr/>
          </a:p>
          <a:p>
            <a:pPr indent="0" lvl="0" marL="152400" marR="0" rtl="0" algn="l">
              <a:lnSpc>
                <a:spcPct val="150000"/>
              </a:lnSpc>
              <a:spcBef>
                <a:spcPts val="0"/>
              </a:spcBef>
              <a:spcAft>
                <a:spcPts val="0"/>
              </a:spcAft>
              <a:buClr>
                <a:schemeClr val="lt1"/>
              </a:buClr>
              <a:buSzPts val="1200"/>
              <a:buFont typeface="Roboto Mono"/>
              <a:buNone/>
            </a:pPr>
            <a:r>
              <a:t/>
            </a:r>
            <a:endParaRPr b="0" i="0" sz="1100" u="none" cap="none" strike="noStrike">
              <a:solidFill>
                <a:srgbClr val="434343"/>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lt1"/>
              </a:buClr>
              <a:buSzPts val="1200"/>
              <a:buFont typeface="Roboto Mono"/>
              <a:buNone/>
            </a:pPr>
            <a:r>
              <a:rPr b="1" i="0" lang="en-US" sz="1400" u="none" cap="none" strike="noStrike">
                <a:solidFill>
                  <a:schemeClr val="dk1"/>
                </a:solidFill>
                <a:latin typeface="Roboto Mono"/>
                <a:ea typeface="Roboto Mono"/>
                <a:cs typeface="Roboto Mono"/>
                <a:sym typeface="Roboto Mono"/>
              </a:rPr>
              <a:t>RESULT: </a:t>
            </a:r>
            <a:r>
              <a:rPr b="0" i="0" lang="en-US" sz="1100" u="none" cap="none" strike="noStrike">
                <a:solidFill>
                  <a:schemeClr val="dk1"/>
                </a:solidFill>
                <a:latin typeface="Roboto Mono"/>
                <a:ea typeface="Roboto Mono"/>
                <a:cs typeface="Roboto Mono"/>
                <a:sym typeface="Roboto Mono"/>
              </a:rPr>
              <a:t>Onboarded </a:t>
            </a:r>
            <a:r>
              <a:rPr b="1" i="0" lang="en-US" sz="1100" u="none" cap="none" strike="noStrike">
                <a:solidFill>
                  <a:schemeClr val="dk1"/>
                </a:solidFill>
                <a:latin typeface="Roboto Mono"/>
                <a:ea typeface="Roboto Mono"/>
                <a:cs typeface="Roboto Mono"/>
                <a:sym typeface="Roboto Mono"/>
              </a:rPr>
              <a:t>30+ affiliates/partners each month</a:t>
            </a:r>
            <a:r>
              <a:rPr b="0" i="0" lang="en-US" sz="1100" u="none" cap="none" strike="noStrike">
                <a:solidFill>
                  <a:schemeClr val="dk1"/>
                </a:solidFill>
                <a:latin typeface="Roboto Mono"/>
                <a:ea typeface="Roboto Mono"/>
                <a:cs typeface="Roboto Mono"/>
                <a:sym typeface="Roboto Mono"/>
              </a:rPr>
              <a:t>, bringing in </a:t>
            </a:r>
            <a:r>
              <a:rPr b="1" i="0" lang="en-US" sz="1100" u="none" cap="none" strike="noStrike">
                <a:solidFill>
                  <a:schemeClr val="dk1"/>
                </a:solidFill>
                <a:latin typeface="Roboto Mono"/>
                <a:ea typeface="Roboto Mono"/>
                <a:cs typeface="Roboto Mono"/>
                <a:sym typeface="Roboto Mono"/>
              </a:rPr>
              <a:t>revenue of </a:t>
            </a:r>
            <a:endParaRPr/>
          </a:p>
          <a:p>
            <a:pPr indent="0" lvl="0" marL="152400" marR="0" rtl="0" algn="l">
              <a:lnSpc>
                <a:spcPct val="150000"/>
              </a:lnSpc>
              <a:spcBef>
                <a:spcPts val="0"/>
              </a:spcBef>
              <a:spcAft>
                <a:spcPts val="0"/>
              </a:spcAft>
              <a:buClr>
                <a:schemeClr val="lt1"/>
              </a:buClr>
              <a:buSzPts val="1200"/>
              <a:buFont typeface="Roboto Mono"/>
              <a:buNone/>
            </a:pPr>
            <a:r>
              <a:rPr b="1" i="0" lang="en-US" sz="1100" u="none" cap="none" strike="noStrike">
                <a:solidFill>
                  <a:schemeClr val="dk1"/>
                </a:solidFill>
                <a:latin typeface="Roboto Mono"/>
                <a:ea typeface="Roboto Mono"/>
                <a:cs typeface="Roboto Mono"/>
                <a:sym typeface="Roboto Mono"/>
              </a:rPr>
              <a:t>&gt; 1 million rupees</a:t>
            </a:r>
            <a:r>
              <a:rPr b="0" i="0" lang="en-US" sz="1100" u="none" cap="none" strike="noStrike">
                <a:solidFill>
                  <a:schemeClr val="dk1"/>
                </a:solidFill>
                <a:latin typeface="Roboto Mono"/>
                <a:ea typeface="Roboto Mono"/>
                <a:cs typeface="Roboto Mono"/>
                <a:sym typeface="Roboto Mono"/>
              </a:rPr>
              <a:t> monthly from partner accounts through B2B2C brand content and offer promotion across partner channels such as website and app landing pages, rewards program, physical brochures , promotional emails and messages.</a:t>
            </a:r>
            <a:endParaRPr b="0" i="0" sz="1100" u="none" cap="none" strike="noStrike">
              <a:solidFill>
                <a:srgbClr val="434343"/>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2"/>
          <p:cNvSpPr txBox="1"/>
          <p:nvPr>
            <p:ph type="title"/>
          </p:nvPr>
        </p:nvSpPr>
        <p:spPr>
          <a:xfrm>
            <a:off x="720000" y="413422"/>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600"/>
              <a:t>PROMOTION ON PARTNER PLATFORMS</a:t>
            </a:r>
            <a:endParaRPr/>
          </a:p>
        </p:txBody>
      </p:sp>
      <p:pic>
        <p:nvPicPr>
          <p:cNvPr id="399" name="Google Shape;399;p12"/>
          <p:cNvPicPr preferRelativeResize="0"/>
          <p:nvPr/>
        </p:nvPicPr>
        <p:blipFill rotWithShape="1">
          <a:blip r:embed="rId3">
            <a:alphaModFix/>
          </a:blip>
          <a:srcRect b="0" l="0" r="0" t="0"/>
          <a:stretch/>
        </p:blipFill>
        <p:spPr>
          <a:xfrm>
            <a:off x="238902" y="986122"/>
            <a:ext cx="2320119" cy="4017121"/>
          </a:xfrm>
          <a:prstGeom prst="rect">
            <a:avLst/>
          </a:prstGeom>
          <a:noFill/>
          <a:ln>
            <a:noFill/>
          </a:ln>
        </p:spPr>
      </p:pic>
      <p:pic>
        <p:nvPicPr>
          <p:cNvPr id="400" name="Google Shape;400;p12"/>
          <p:cNvPicPr preferRelativeResize="0"/>
          <p:nvPr/>
        </p:nvPicPr>
        <p:blipFill rotWithShape="1">
          <a:blip r:embed="rId4">
            <a:alphaModFix/>
          </a:blip>
          <a:srcRect b="0" l="0" r="0" t="0"/>
          <a:stretch/>
        </p:blipFill>
        <p:spPr>
          <a:xfrm>
            <a:off x="5520284" y="1419134"/>
            <a:ext cx="3070543" cy="1822439"/>
          </a:xfrm>
          <a:prstGeom prst="rect">
            <a:avLst/>
          </a:prstGeom>
          <a:noFill/>
          <a:ln>
            <a:noFill/>
          </a:ln>
        </p:spPr>
      </p:pic>
      <p:pic>
        <p:nvPicPr>
          <p:cNvPr id="401" name="Google Shape;401;p12"/>
          <p:cNvPicPr preferRelativeResize="0"/>
          <p:nvPr/>
        </p:nvPicPr>
        <p:blipFill rotWithShape="1">
          <a:blip r:embed="rId5">
            <a:alphaModFix/>
          </a:blip>
          <a:srcRect b="0" l="0" r="0" t="0"/>
          <a:stretch/>
        </p:blipFill>
        <p:spPr>
          <a:xfrm>
            <a:off x="2931607" y="1064838"/>
            <a:ext cx="2062232" cy="2609748"/>
          </a:xfrm>
          <a:prstGeom prst="rect">
            <a:avLst/>
          </a:prstGeom>
          <a:noFill/>
          <a:ln>
            <a:noFill/>
          </a:ln>
        </p:spPr>
      </p:pic>
      <p:sp>
        <p:nvSpPr>
          <p:cNvPr id="402" name="Google Shape;402;p12"/>
          <p:cNvSpPr txBox="1"/>
          <p:nvPr/>
        </p:nvSpPr>
        <p:spPr>
          <a:xfrm>
            <a:off x="2579761" y="4732211"/>
            <a:ext cx="1475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SHOP CLUES</a:t>
            </a:r>
            <a:endParaRPr/>
          </a:p>
        </p:txBody>
      </p:sp>
      <p:sp>
        <p:nvSpPr>
          <p:cNvPr id="403" name="Google Shape;403;p12"/>
          <p:cNvSpPr txBox="1"/>
          <p:nvPr/>
        </p:nvSpPr>
        <p:spPr>
          <a:xfrm>
            <a:off x="3317517" y="3674586"/>
            <a:ext cx="1475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ICICI BANK</a:t>
            </a:r>
            <a:endParaRPr/>
          </a:p>
        </p:txBody>
      </p:sp>
      <p:sp>
        <p:nvSpPr>
          <p:cNvPr id="404" name="Google Shape;404;p12"/>
          <p:cNvSpPr txBox="1"/>
          <p:nvPr/>
        </p:nvSpPr>
        <p:spPr>
          <a:xfrm>
            <a:off x="5375051" y="1111357"/>
            <a:ext cx="1475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RUPAY CARD</a:t>
            </a:r>
            <a:endParaRPr/>
          </a:p>
        </p:txBody>
      </p:sp>
      <p:pic>
        <p:nvPicPr>
          <p:cNvPr descr="Tata 1mg Technology – Medium" id="405" name="Google Shape;405;p12"/>
          <p:cNvPicPr preferRelativeResize="0"/>
          <p:nvPr/>
        </p:nvPicPr>
        <p:blipFill rotWithShape="1">
          <a:blip r:embed="rId6">
            <a:alphaModFix/>
          </a:blip>
          <a:srcRect b="0" l="0" r="0" t="0"/>
          <a:stretch/>
        </p:blipFill>
        <p:spPr>
          <a:xfrm>
            <a:off x="8016124" y="0"/>
            <a:ext cx="1127876" cy="1056922"/>
          </a:xfrm>
          <a:prstGeom prst="rect">
            <a:avLst/>
          </a:prstGeom>
          <a:noFill/>
          <a:ln>
            <a:noFill/>
          </a:ln>
        </p:spPr>
      </p:pic>
      <p:sp>
        <p:nvSpPr>
          <p:cNvPr id="406" name="Google Shape;406;p12"/>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12"/>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408" name="Google Shape;408;p12"/>
          <p:cNvPicPr preferRelativeResize="0"/>
          <p:nvPr/>
        </p:nvPicPr>
        <p:blipFill rotWithShape="1">
          <a:blip r:embed="rId7">
            <a:alphaModFix/>
          </a:blip>
          <a:srcRect b="0" l="0" r="0" t="0"/>
          <a:stretch/>
        </p:blipFill>
        <p:spPr>
          <a:xfrm>
            <a:off x="5229819" y="3763333"/>
            <a:ext cx="3361008" cy="11227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2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3"/>
          <p:cNvSpPr txBox="1"/>
          <p:nvPr>
            <p:ph type="title"/>
          </p:nvPr>
        </p:nvSpPr>
        <p:spPr>
          <a:xfrm>
            <a:off x="663556" y="438247"/>
            <a:ext cx="8265957"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MULTICHANNEL MARKETING</a:t>
            </a:r>
            <a:endParaRPr/>
          </a:p>
        </p:txBody>
      </p:sp>
      <p:pic>
        <p:nvPicPr>
          <p:cNvPr descr="Tata 1mg Technology – Medium" id="414" name="Google Shape;414;p13"/>
          <p:cNvPicPr preferRelativeResize="0"/>
          <p:nvPr/>
        </p:nvPicPr>
        <p:blipFill rotWithShape="1">
          <a:blip r:embed="rId3">
            <a:alphaModFix/>
          </a:blip>
          <a:srcRect b="0" l="0" r="0" t="0"/>
          <a:stretch/>
        </p:blipFill>
        <p:spPr>
          <a:xfrm>
            <a:off x="7992533" y="4064471"/>
            <a:ext cx="1151467" cy="1079029"/>
          </a:xfrm>
          <a:prstGeom prst="rect">
            <a:avLst/>
          </a:prstGeom>
          <a:noFill/>
          <a:ln>
            <a:noFill/>
          </a:ln>
        </p:spPr>
      </p:pic>
      <p:sp>
        <p:nvSpPr>
          <p:cNvPr id="415" name="Google Shape;415;p13"/>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13"/>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
        <p:nvSpPr>
          <p:cNvPr id="417" name="Google Shape;417;p13"/>
          <p:cNvSpPr txBox="1"/>
          <p:nvPr/>
        </p:nvSpPr>
        <p:spPr>
          <a:xfrm>
            <a:off x="541788" y="958650"/>
            <a:ext cx="7834568" cy="3226200"/>
          </a:xfrm>
          <a:prstGeom prst="rect">
            <a:avLst/>
          </a:prstGeom>
          <a:noFill/>
          <a:ln>
            <a:noFill/>
          </a:ln>
        </p:spPr>
        <p:txBody>
          <a:bodyPr anchorCtr="0" anchor="t" bIns="91425" lIns="91425" spcFirstLastPara="1" rIns="91425" wrap="square" tIns="91425">
            <a:noAutofit/>
          </a:bodyPr>
          <a:lstStyle/>
          <a:p>
            <a:pPr indent="0" lvl="0" marL="152400" marR="0" rtl="0" algn="l">
              <a:lnSpc>
                <a:spcPct val="150000"/>
              </a:lnSpc>
              <a:spcBef>
                <a:spcPts val="0"/>
              </a:spcBef>
              <a:spcAft>
                <a:spcPts val="0"/>
              </a:spcAft>
              <a:buClr>
                <a:srgbClr val="F4B095"/>
              </a:buClr>
              <a:buSzPts val="1200"/>
              <a:buFont typeface="Roboto Mono"/>
              <a:buNone/>
            </a:pPr>
            <a:r>
              <a:rPr b="1" i="0" lang="en-US" sz="1400" u="none" cap="none" strike="noStrike">
                <a:solidFill>
                  <a:schemeClr val="dk1"/>
                </a:solidFill>
                <a:latin typeface="Roboto Mono"/>
                <a:ea typeface="Roboto Mono"/>
                <a:cs typeface="Roboto Mono"/>
                <a:sym typeface="Roboto Mono"/>
              </a:rPr>
              <a:t>GOAL</a:t>
            </a:r>
            <a:r>
              <a:rPr b="1" i="0" lang="en-US" sz="1100" u="none" cap="none" strike="noStrike">
                <a:solidFill>
                  <a:schemeClr val="dk1"/>
                </a:solidFill>
                <a:latin typeface="Roboto Mono"/>
                <a:ea typeface="Roboto Mono"/>
                <a:cs typeface="Roboto Mono"/>
                <a:sym typeface="Roboto Mono"/>
              </a:rPr>
              <a:t>:</a:t>
            </a:r>
            <a:r>
              <a:rPr b="0" i="0" lang="en-US" sz="1100" u="none" cap="none" strike="noStrike">
                <a:solidFill>
                  <a:srgbClr val="434343"/>
                </a:solidFill>
                <a:latin typeface="Roboto Mono"/>
                <a:ea typeface="Roboto Mono"/>
                <a:cs typeface="Roboto Mono"/>
                <a:sym typeface="Roboto Mono"/>
              </a:rPr>
              <a:t>To grow the platform customer base by improving brand reach and consumer experience and communicating company and partner offers with audiences across multiple touch points during the special promotional campaign known as the “ Good Health Sale “. </a:t>
            </a:r>
            <a:endParaRPr/>
          </a:p>
          <a:p>
            <a:pPr indent="0" lvl="0" marL="152400" marR="0" rtl="0" algn="l">
              <a:lnSpc>
                <a:spcPct val="150000"/>
              </a:lnSpc>
              <a:spcBef>
                <a:spcPts val="0"/>
              </a:spcBef>
              <a:spcAft>
                <a:spcPts val="0"/>
              </a:spcAft>
              <a:buClr>
                <a:schemeClr val="lt1"/>
              </a:buClr>
              <a:buSzPts val="1200"/>
              <a:buFont typeface="Roboto Mono"/>
              <a:buNone/>
            </a:pPr>
            <a:r>
              <a:t/>
            </a:r>
            <a:endParaRPr b="1" i="0" sz="1100" u="none" cap="none" strike="noStrike">
              <a:solidFill>
                <a:srgbClr val="434343"/>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lt1"/>
              </a:buClr>
              <a:buSzPts val="1200"/>
              <a:buFont typeface="Roboto Mono"/>
              <a:buNone/>
            </a:pPr>
            <a:r>
              <a:rPr b="1" i="0" lang="en-US" sz="1400" u="none" cap="none" strike="noStrike">
                <a:solidFill>
                  <a:schemeClr val="dk1"/>
                </a:solidFill>
                <a:latin typeface="Roboto Mono"/>
                <a:ea typeface="Roboto Mono"/>
                <a:cs typeface="Roboto Mono"/>
                <a:sym typeface="Roboto Mono"/>
              </a:rPr>
              <a:t>ACTION: </a:t>
            </a:r>
            <a:r>
              <a:rPr b="0" i="0" lang="en-US" sz="1100" u="none" cap="none" strike="noStrike">
                <a:solidFill>
                  <a:schemeClr val="dk1"/>
                </a:solidFill>
                <a:latin typeface="Roboto Mono"/>
                <a:ea typeface="Roboto Mono"/>
                <a:cs typeface="Roboto Mono"/>
                <a:sym typeface="Roboto Mono"/>
              </a:rPr>
              <a:t>Created detailed multichannel marketing plans for reaching the customers through all viable web and app-based media channels, customized marketing messages to promote the special sale and partnership as per channel strategy and carried out cross-functional internal and external communications to ensure timely promotions across each of the media, including the media buying , negotiating, documentation and payments. </a:t>
            </a:r>
            <a:endParaRPr/>
          </a:p>
          <a:p>
            <a:pPr indent="0" lvl="0" marL="152400" marR="0" rtl="0" algn="l">
              <a:lnSpc>
                <a:spcPct val="150000"/>
              </a:lnSpc>
              <a:spcBef>
                <a:spcPts val="0"/>
              </a:spcBef>
              <a:spcAft>
                <a:spcPts val="0"/>
              </a:spcAft>
              <a:buClr>
                <a:schemeClr val="lt1"/>
              </a:buClr>
              <a:buSzPts val="1200"/>
              <a:buFont typeface="Roboto Mono"/>
              <a:buNone/>
            </a:pPr>
            <a:r>
              <a:t/>
            </a:r>
            <a:endParaRPr b="0" i="0" sz="1100" u="none" cap="none" strike="noStrike">
              <a:solidFill>
                <a:srgbClr val="434343"/>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lt1"/>
              </a:buClr>
              <a:buSzPts val="1200"/>
              <a:buFont typeface="Roboto Mono"/>
              <a:buNone/>
            </a:pPr>
            <a:r>
              <a:rPr b="1" i="0" lang="en-US" sz="1400" u="none" cap="none" strike="noStrike">
                <a:solidFill>
                  <a:schemeClr val="dk1"/>
                </a:solidFill>
                <a:latin typeface="Roboto Mono"/>
                <a:ea typeface="Roboto Mono"/>
                <a:cs typeface="Roboto Mono"/>
                <a:sym typeface="Roboto Mono"/>
              </a:rPr>
              <a:t>RESULT: </a:t>
            </a:r>
            <a:r>
              <a:rPr b="0" i="0" lang="en-US" sz="1100" u="none" cap="none" strike="noStrike">
                <a:solidFill>
                  <a:schemeClr val="dk1"/>
                </a:solidFill>
                <a:latin typeface="Roboto Mono"/>
                <a:ea typeface="Roboto Mono"/>
                <a:cs typeface="Roboto Mono"/>
                <a:sym typeface="Roboto Mono"/>
              </a:rPr>
              <a:t>The Good Health Sale that ran for 15 days was a huge success, bringing in 2.5x daily revenue during the campaign</a:t>
            </a:r>
            <a:r>
              <a:rPr b="1" i="0" lang="en-US" sz="1100" u="none" cap="none" strike="noStrike">
                <a:solidFill>
                  <a:schemeClr val="dk1"/>
                </a:solidFill>
                <a:latin typeface="Roboto Mono"/>
                <a:ea typeface="Roboto Mono"/>
                <a:cs typeface="Roboto Mono"/>
                <a:sym typeface="Roboto Mono"/>
              </a:rPr>
              <a:t> </a:t>
            </a:r>
            <a:r>
              <a:rPr b="0" i="0" lang="en-US" sz="1100" u="none" cap="none" strike="noStrike">
                <a:solidFill>
                  <a:schemeClr val="dk1"/>
                </a:solidFill>
                <a:latin typeface="Roboto Mono"/>
                <a:ea typeface="Roboto Mono"/>
                <a:cs typeface="Roboto Mono"/>
                <a:sym typeface="Roboto Mono"/>
              </a:rPr>
              <a:t>and led to our partner HDFC bank</a:t>
            </a:r>
            <a:endParaRPr/>
          </a:p>
          <a:p>
            <a:pPr indent="0" lvl="0" marL="152400" marR="0" rtl="0" algn="l">
              <a:lnSpc>
                <a:spcPct val="150000"/>
              </a:lnSpc>
              <a:spcBef>
                <a:spcPts val="0"/>
              </a:spcBef>
              <a:spcAft>
                <a:spcPts val="0"/>
              </a:spcAft>
              <a:buClr>
                <a:schemeClr val="lt1"/>
              </a:buClr>
              <a:buSzPts val="1200"/>
              <a:buFont typeface="Roboto Mono"/>
              <a:buNone/>
            </a:pPr>
            <a:r>
              <a:rPr b="0" i="0" lang="en-US" sz="1100" u="none" cap="none" strike="noStrike">
                <a:solidFill>
                  <a:schemeClr val="dk1"/>
                </a:solidFill>
                <a:latin typeface="Roboto Mono"/>
                <a:ea typeface="Roboto Mono"/>
                <a:cs typeface="Roboto Mono"/>
                <a:sym typeface="Roboto Mono"/>
              </a:rPr>
              <a:t>Seeing greater spending on their cards, ensuring sustained partnership. </a:t>
            </a:r>
            <a:endParaRPr b="0" i="0" sz="1100" u="none" cap="none" strike="noStrike">
              <a:solidFill>
                <a:srgbClr val="434343"/>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14"/>
          <p:cNvPicPr preferRelativeResize="0"/>
          <p:nvPr/>
        </p:nvPicPr>
        <p:blipFill rotWithShape="1">
          <a:blip r:embed="rId3">
            <a:alphaModFix/>
          </a:blip>
          <a:srcRect b="0" l="0" r="0" t="0"/>
          <a:stretch/>
        </p:blipFill>
        <p:spPr>
          <a:xfrm>
            <a:off x="88954" y="953449"/>
            <a:ext cx="4352654" cy="2735105"/>
          </a:xfrm>
          <a:prstGeom prst="rect">
            <a:avLst/>
          </a:prstGeom>
          <a:noFill/>
          <a:ln>
            <a:noFill/>
          </a:ln>
        </p:spPr>
      </p:pic>
      <p:pic>
        <p:nvPicPr>
          <p:cNvPr id="423" name="Google Shape;423;p14"/>
          <p:cNvPicPr preferRelativeResize="0"/>
          <p:nvPr/>
        </p:nvPicPr>
        <p:blipFill rotWithShape="1">
          <a:blip r:embed="rId4">
            <a:alphaModFix/>
          </a:blip>
          <a:srcRect b="0" l="0" r="0" t="0"/>
          <a:stretch/>
        </p:blipFill>
        <p:spPr>
          <a:xfrm>
            <a:off x="4647184" y="953449"/>
            <a:ext cx="4407862" cy="2726729"/>
          </a:xfrm>
          <a:prstGeom prst="rect">
            <a:avLst/>
          </a:prstGeom>
          <a:noFill/>
          <a:ln>
            <a:noFill/>
          </a:ln>
        </p:spPr>
      </p:pic>
      <p:pic>
        <p:nvPicPr>
          <p:cNvPr descr="Tata 1mg Technology – Medium" id="424" name="Google Shape;424;p14"/>
          <p:cNvPicPr preferRelativeResize="0"/>
          <p:nvPr/>
        </p:nvPicPr>
        <p:blipFill rotWithShape="1">
          <a:blip r:embed="rId5">
            <a:alphaModFix/>
          </a:blip>
          <a:srcRect b="0" l="0" r="0" t="0"/>
          <a:stretch/>
        </p:blipFill>
        <p:spPr>
          <a:xfrm>
            <a:off x="7992533" y="4064471"/>
            <a:ext cx="1151467" cy="1079029"/>
          </a:xfrm>
          <a:prstGeom prst="rect">
            <a:avLst/>
          </a:prstGeom>
          <a:noFill/>
          <a:ln>
            <a:noFill/>
          </a:ln>
        </p:spPr>
      </p:pic>
      <p:sp>
        <p:nvSpPr>
          <p:cNvPr id="425" name="Google Shape;425;p14"/>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14"/>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5"/>
          <p:cNvPicPr preferRelativeResize="0"/>
          <p:nvPr/>
        </p:nvPicPr>
        <p:blipFill rotWithShape="1">
          <a:blip r:embed="rId3">
            <a:alphaModFix/>
          </a:blip>
          <a:srcRect b="0" l="0" r="0" t="0"/>
          <a:stretch/>
        </p:blipFill>
        <p:spPr>
          <a:xfrm>
            <a:off x="4635319" y="1163094"/>
            <a:ext cx="4508682" cy="2765438"/>
          </a:xfrm>
          <a:prstGeom prst="rect">
            <a:avLst/>
          </a:prstGeom>
          <a:noFill/>
          <a:ln>
            <a:noFill/>
          </a:ln>
        </p:spPr>
      </p:pic>
      <p:pic>
        <p:nvPicPr>
          <p:cNvPr id="432" name="Google Shape;432;p15"/>
          <p:cNvPicPr preferRelativeResize="0"/>
          <p:nvPr/>
        </p:nvPicPr>
        <p:blipFill rotWithShape="1">
          <a:blip r:embed="rId4">
            <a:alphaModFix/>
          </a:blip>
          <a:srcRect b="0" l="0" r="0" t="0"/>
          <a:stretch/>
        </p:blipFill>
        <p:spPr>
          <a:xfrm>
            <a:off x="43813" y="1163093"/>
            <a:ext cx="4528187" cy="2765439"/>
          </a:xfrm>
          <a:prstGeom prst="rect">
            <a:avLst/>
          </a:prstGeom>
          <a:noFill/>
          <a:ln>
            <a:noFill/>
          </a:ln>
        </p:spPr>
      </p:pic>
      <p:pic>
        <p:nvPicPr>
          <p:cNvPr descr="Tata 1mg Technology – Medium" id="433" name="Google Shape;433;p15"/>
          <p:cNvPicPr preferRelativeResize="0"/>
          <p:nvPr/>
        </p:nvPicPr>
        <p:blipFill rotWithShape="1">
          <a:blip r:embed="rId5">
            <a:alphaModFix/>
          </a:blip>
          <a:srcRect b="0" l="0" r="0" t="0"/>
          <a:stretch/>
        </p:blipFill>
        <p:spPr>
          <a:xfrm>
            <a:off x="7992533" y="4064471"/>
            <a:ext cx="1151467" cy="1079029"/>
          </a:xfrm>
          <a:prstGeom prst="rect">
            <a:avLst/>
          </a:prstGeom>
          <a:noFill/>
          <a:ln>
            <a:noFill/>
          </a:ln>
        </p:spPr>
      </p:pic>
      <p:sp>
        <p:nvSpPr>
          <p:cNvPr id="434" name="Google Shape;434;p15"/>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p15"/>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6"/>
          <p:cNvSpPr txBox="1"/>
          <p:nvPr>
            <p:ph type="title"/>
          </p:nvPr>
        </p:nvSpPr>
        <p:spPr>
          <a:xfrm>
            <a:off x="805200" y="262148"/>
            <a:ext cx="6528776"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CREDIHEALTH (Medical consultation firm )</a:t>
            </a:r>
            <a:endParaRPr/>
          </a:p>
        </p:txBody>
      </p:sp>
      <p:pic>
        <p:nvPicPr>
          <p:cNvPr id="441" name="Google Shape;441;p16"/>
          <p:cNvPicPr preferRelativeResize="0"/>
          <p:nvPr/>
        </p:nvPicPr>
        <p:blipFill rotWithShape="1">
          <a:blip r:embed="rId3">
            <a:alphaModFix/>
          </a:blip>
          <a:srcRect b="0" l="0" r="0" t="0"/>
          <a:stretch/>
        </p:blipFill>
        <p:spPr>
          <a:xfrm>
            <a:off x="8119783" y="4113187"/>
            <a:ext cx="1024217" cy="1030313"/>
          </a:xfrm>
          <a:prstGeom prst="rect">
            <a:avLst/>
          </a:prstGeom>
          <a:noFill/>
          <a:ln>
            <a:noFill/>
          </a:ln>
        </p:spPr>
      </p:pic>
      <p:pic>
        <p:nvPicPr>
          <p:cNvPr id="442" name="Google Shape;442;p16"/>
          <p:cNvPicPr preferRelativeResize="0"/>
          <p:nvPr/>
        </p:nvPicPr>
        <p:blipFill rotWithShape="1">
          <a:blip r:embed="rId4">
            <a:alphaModFix/>
          </a:blip>
          <a:srcRect b="0" l="0" r="0" t="0"/>
          <a:stretch/>
        </p:blipFill>
        <p:spPr>
          <a:xfrm>
            <a:off x="1010170" y="1207911"/>
            <a:ext cx="6904643" cy="3732389"/>
          </a:xfrm>
          <a:prstGeom prst="rect">
            <a:avLst/>
          </a:prstGeom>
          <a:noFill/>
          <a:ln>
            <a:noFill/>
          </a:ln>
        </p:spPr>
      </p:pic>
      <p:sp>
        <p:nvSpPr>
          <p:cNvPr id="443" name="Google Shape;443;p16"/>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16"/>
          <p:cNvSpPr txBox="1"/>
          <p:nvPr/>
        </p:nvSpPr>
        <p:spPr>
          <a:xfrm>
            <a:off x="90311" y="6627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2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Web Optimization, Digital Marketing</a:t>
            </a:r>
            <a:endParaRPr/>
          </a:p>
        </p:txBody>
      </p:sp>
      <p:sp>
        <p:nvSpPr>
          <p:cNvPr id="450" name="Google Shape;450;p17"/>
          <p:cNvSpPr txBox="1"/>
          <p:nvPr>
            <p:ph idx="1" type="body"/>
          </p:nvPr>
        </p:nvSpPr>
        <p:spPr>
          <a:xfrm>
            <a:off x="632683" y="886987"/>
            <a:ext cx="74871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GOAL: </a:t>
            </a:r>
            <a:r>
              <a:rPr b="1" i="0" lang="en-US" sz="1100">
                <a:solidFill>
                  <a:schemeClr val="dk1"/>
                </a:solidFill>
                <a:latin typeface="Roboto Mono"/>
                <a:ea typeface="Roboto Mono"/>
                <a:cs typeface="Roboto Mono"/>
                <a:sym typeface="Roboto Mono"/>
              </a:rPr>
              <a:t>To </a:t>
            </a:r>
            <a:r>
              <a:rPr i="0" lang="en-US" sz="1100">
                <a:solidFill>
                  <a:schemeClr val="dk1"/>
                </a:solidFill>
                <a:latin typeface="Roboto Mono"/>
                <a:ea typeface="Roboto Mono"/>
                <a:cs typeface="Roboto Mono"/>
                <a:sym typeface="Roboto Mono"/>
              </a:rPr>
              <a:t>generate international </a:t>
            </a:r>
            <a:r>
              <a:rPr b="1" i="0" lang="en-US" sz="1100">
                <a:solidFill>
                  <a:schemeClr val="dk1"/>
                </a:solidFill>
                <a:latin typeface="Roboto Mono"/>
                <a:ea typeface="Roboto Mono"/>
                <a:cs typeface="Roboto Mono"/>
                <a:sym typeface="Roboto Mono"/>
              </a:rPr>
              <a:t>leads </a:t>
            </a:r>
            <a:r>
              <a:rPr b="0" i="0" lang="en-US" sz="1100">
                <a:solidFill>
                  <a:schemeClr val="dk1"/>
                </a:solidFill>
                <a:latin typeface="Roboto Mono"/>
                <a:ea typeface="Roboto Mono"/>
                <a:cs typeface="Roboto Mono"/>
                <a:sym typeface="Roboto Mono"/>
              </a:rPr>
              <a:t>and boost the firm’s </a:t>
            </a:r>
            <a:r>
              <a:rPr b="1" i="0" lang="en-US" sz="1100">
                <a:solidFill>
                  <a:schemeClr val="dk1"/>
                </a:solidFill>
                <a:latin typeface="Roboto Mono"/>
                <a:ea typeface="Roboto Mono"/>
                <a:cs typeface="Roboto Mono"/>
                <a:sym typeface="Roboto Mono"/>
              </a:rPr>
              <a:t>new user acquisition </a:t>
            </a:r>
            <a:r>
              <a:rPr b="0" i="0" lang="en-US" sz="1100">
                <a:solidFill>
                  <a:schemeClr val="dk1"/>
                </a:solidFill>
                <a:latin typeface="Roboto Mono"/>
                <a:ea typeface="Roboto Mono"/>
                <a:cs typeface="Roboto Mono"/>
                <a:sym typeface="Roboto Mono"/>
              </a:rPr>
              <a:t>by 40%, </a:t>
            </a:r>
            <a:r>
              <a:rPr lang="en-US" sz="1100">
                <a:solidFill>
                  <a:schemeClr val="dk1"/>
                </a:solidFill>
                <a:latin typeface="Roboto Mono"/>
                <a:ea typeface="Roboto Mono"/>
                <a:cs typeface="Roboto Mono"/>
                <a:sym typeface="Roboto Mono"/>
              </a:rPr>
              <a:t>increasing the monthly active users for the online platform</a:t>
            </a:r>
            <a:r>
              <a:rPr b="0" i="0" lang="en-US" sz="1100">
                <a:solidFill>
                  <a:schemeClr val="dk1"/>
                </a:solidFill>
                <a:latin typeface="Roboto Mono"/>
                <a:ea typeface="Roboto Mono"/>
                <a:cs typeface="Roboto Mono"/>
                <a:sym typeface="Roboto Mono"/>
              </a:rPr>
              <a:t> within 3 months by establishing a </a:t>
            </a:r>
            <a:r>
              <a:rPr b="1" i="0" lang="en-US" sz="1100">
                <a:solidFill>
                  <a:schemeClr val="dk1"/>
                </a:solidFill>
                <a:latin typeface="Roboto Mono"/>
                <a:ea typeface="Roboto Mono"/>
                <a:cs typeface="Roboto Mono"/>
                <a:sym typeface="Roboto Mono"/>
              </a:rPr>
              <a:t>digital brand presence </a:t>
            </a:r>
            <a:r>
              <a:rPr b="0" i="0" lang="en-US" sz="1100">
                <a:solidFill>
                  <a:schemeClr val="dk1"/>
                </a:solidFill>
                <a:latin typeface="Roboto Mono"/>
                <a:ea typeface="Roboto Mono"/>
                <a:cs typeface="Roboto Mono"/>
                <a:sym typeface="Roboto Mono"/>
              </a:rPr>
              <a:t>in Bangladesh, Nepal, the Netherlands, and Myanmar, and enhancing brand trust and credibility.</a:t>
            </a:r>
            <a:endParaRPr/>
          </a:p>
          <a:p>
            <a:pPr indent="0" lvl="0" marL="152400" rtl="0" algn="l">
              <a:lnSpc>
                <a:spcPct val="150000"/>
              </a:lnSpc>
              <a:spcBef>
                <a:spcPts val="0"/>
              </a:spcBef>
              <a:spcAft>
                <a:spcPts val="0"/>
              </a:spcAft>
              <a:buSzPts val="1200"/>
              <a:buNone/>
            </a:pPr>
            <a:r>
              <a:t/>
            </a:r>
            <a:endParaRPr b="1" sz="1100">
              <a:latin typeface="Roboto Mono"/>
              <a:ea typeface="Roboto Mono"/>
              <a:cs typeface="Roboto Mono"/>
              <a:sym typeface="Roboto Mono"/>
            </a:endParaRPr>
          </a:p>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ACTION: </a:t>
            </a:r>
            <a:r>
              <a:rPr b="1" lang="en-US" sz="1100">
                <a:solidFill>
                  <a:schemeClr val="dk1"/>
                </a:solidFill>
                <a:latin typeface="Roboto Mono"/>
                <a:ea typeface="Roboto Mono"/>
                <a:cs typeface="Roboto Mono"/>
                <a:sym typeface="Roboto Mono"/>
              </a:rPr>
              <a:t>Improved the website landing page </a:t>
            </a:r>
            <a:r>
              <a:rPr lang="en-US" sz="1100">
                <a:solidFill>
                  <a:schemeClr val="dk1"/>
                </a:solidFill>
                <a:latin typeface="Roboto Mono"/>
                <a:ea typeface="Roboto Mono"/>
                <a:cs typeface="Roboto Mono"/>
                <a:sym typeface="Roboto Mono"/>
              </a:rPr>
              <a:t>as per customer insights, included verified medical content </a:t>
            </a:r>
            <a:r>
              <a:rPr b="1" lang="en-US" sz="1100">
                <a:solidFill>
                  <a:schemeClr val="dk1"/>
                </a:solidFill>
                <a:latin typeface="Roboto Mono"/>
                <a:ea typeface="Roboto Mono"/>
                <a:cs typeface="Roboto Mono"/>
                <a:sym typeface="Roboto Mono"/>
              </a:rPr>
              <a:t>to establish thought leadership</a:t>
            </a:r>
            <a:r>
              <a:rPr lang="en-US" sz="1100">
                <a:solidFill>
                  <a:schemeClr val="dk1"/>
                </a:solidFill>
                <a:latin typeface="Roboto Mono"/>
                <a:ea typeface="Roboto Mono"/>
                <a:cs typeface="Roboto Mono"/>
                <a:sym typeface="Roboto Mono"/>
              </a:rPr>
              <a:t>, engaged customers through  </a:t>
            </a:r>
            <a:r>
              <a:rPr b="1" lang="en-US" sz="1100">
                <a:solidFill>
                  <a:schemeClr val="dk1"/>
                </a:solidFill>
                <a:latin typeface="Roboto Mono"/>
                <a:ea typeface="Roboto Mono"/>
                <a:cs typeface="Roboto Mono"/>
                <a:sym typeface="Roboto Mono"/>
              </a:rPr>
              <a:t>community building </a:t>
            </a:r>
            <a:r>
              <a:rPr lang="en-US" sz="1100">
                <a:solidFill>
                  <a:schemeClr val="dk1"/>
                </a:solidFill>
                <a:latin typeface="Roboto Mono"/>
                <a:ea typeface="Roboto Mono"/>
                <a:cs typeface="Roboto Mono"/>
                <a:sym typeface="Roboto Mono"/>
              </a:rPr>
              <a:t>such as “ladies and babies club” , set up testimonials carousal to </a:t>
            </a:r>
            <a:r>
              <a:rPr b="1" lang="en-US" sz="1100">
                <a:solidFill>
                  <a:schemeClr val="dk1"/>
                </a:solidFill>
                <a:latin typeface="Roboto Mono"/>
                <a:ea typeface="Roboto Mono"/>
                <a:cs typeface="Roboto Mono"/>
                <a:sym typeface="Roboto Mono"/>
              </a:rPr>
              <a:t>enhance credibility </a:t>
            </a:r>
            <a:r>
              <a:rPr lang="en-US" sz="1100">
                <a:solidFill>
                  <a:schemeClr val="dk1"/>
                </a:solidFill>
                <a:latin typeface="Roboto Mono"/>
                <a:ea typeface="Roboto Mono"/>
                <a:cs typeface="Roboto Mono"/>
                <a:sym typeface="Roboto Mono"/>
              </a:rPr>
              <a:t>and ran </a:t>
            </a:r>
            <a:r>
              <a:rPr b="1" lang="en-US" sz="1100">
                <a:solidFill>
                  <a:schemeClr val="dk1"/>
                </a:solidFill>
                <a:latin typeface="Roboto Mono"/>
                <a:ea typeface="Roboto Mono"/>
                <a:cs typeface="Roboto Mono"/>
                <a:sym typeface="Roboto Mono"/>
              </a:rPr>
              <a:t>Google Ad campaigns </a:t>
            </a:r>
            <a:r>
              <a:rPr lang="en-US" sz="1100">
                <a:solidFill>
                  <a:schemeClr val="dk1"/>
                </a:solidFill>
                <a:latin typeface="Roboto Mono"/>
                <a:ea typeface="Roboto Mono"/>
                <a:cs typeface="Roboto Mono"/>
                <a:sym typeface="Roboto Mono"/>
              </a:rPr>
              <a:t>with relevant patient-centric keywords and strategies to boost lead generation and new user acquisition.</a:t>
            </a:r>
            <a:endParaRPr sz="1100">
              <a:latin typeface="Roboto Mono"/>
              <a:ea typeface="Roboto Mono"/>
              <a:cs typeface="Roboto Mono"/>
              <a:sym typeface="Roboto Mono"/>
            </a:endParaRPr>
          </a:p>
          <a:p>
            <a:pPr indent="0" lvl="0" marL="152400" rtl="0" algn="l">
              <a:lnSpc>
                <a:spcPct val="150000"/>
              </a:lnSpc>
              <a:spcBef>
                <a:spcPts val="0"/>
              </a:spcBef>
              <a:spcAft>
                <a:spcPts val="0"/>
              </a:spcAft>
              <a:buSzPts val="1200"/>
              <a:buNone/>
            </a:pPr>
            <a:r>
              <a:t/>
            </a:r>
            <a:endParaRPr b="1" sz="1100">
              <a:latin typeface="Roboto Mono"/>
              <a:ea typeface="Roboto Mono"/>
              <a:cs typeface="Roboto Mono"/>
              <a:sym typeface="Roboto Mono"/>
            </a:endParaRPr>
          </a:p>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RESULT: </a:t>
            </a:r>
            <a:r>
              <a:rPr lang="en-US" sz="1100">
                <a:solidFill>
                  <a:schemeClr val="dk1"/>
                </a:solidFill>
                <a:latin typeface="Roboto Mono"/>
                <a:ea typeface="Roboto Mono"/>
                <a:cs typeface="Roboto Mono"/>
                <a:sym typeface="Roboto Mono"/>
              </a:rPr>
              <a:t>The number of monthly active users </a:t>
            </a:r>
            <a:r>
              <a:rPr b="1" lang="en-US" sz="1100">
                <a:solidFill>
                  <a:schemeClr val="dk1"/>
                </a:solidFill>
                <a:latin typeface="Roboto Mono"/>
                <a:ea typeface="Roboto Mono"/>
                <a:cs typeface="Roboto Mono"/>
                <a:sym typeface="Roboto Mono"/>
              </a:rPr>
              <a:t>( MAU ) </a:t>
            </a:r>
            <a:r>
              <a:rPr lang="en-US" sz="1100">
                <a:solidFill>
                  <a:schemeClr val="dk1"/>
                </a:solidFill>
                <a:latin typeface="Roboto Mono"/>
                <a:ea typeface="Roboto Mono"/>
                <a:cs typeface="Roboto Mono"/>
                <a:sym typeface="Roboto Mono"/>
              </a:rPr>
              <a:t>increased by </a:t>
            </a:r>
            <a:r>
              <a:rPr b="1" lang="en-US" sz="1100">
                <a:solidFill>
                  <a:schemeClr val="dk1"/>
                </a:solidFill>
                <a:latin typeface="Roboto Mono"/>
                <a:ea typeface="Roboto Mono"/>
                <a:cs typeface="Roboto Mono"/>
                <a:sym typeface="Roboto Mono"/>
              </a:rPr>
              <a:t>50%</a:t>
            </a:r>
            <a:r>
              <a:rPr lang="en-US" sz="1100">
                <a:solidFill>
                  <a:schemeClr val="dk1"/>
                </a:solidFill>
                <a:latin typeface="Roboto Mono"/>
                <a:ea typeface="Roboto Mono"/>
                <a:cs typeface="Roboto Mono"/>
                <a:sym typeface="Roboto Mono"/>
              </a:rPr>
              <a:t>, and Ad campaign delivered an exceptional </a:t>
            </a:r>
            <a:r>
              <a:rPr b="1" lang="en-US" sz="1100">
                <a:solidFill>
                  <a:schemeClr val="dk1"/>
                </a:solidFill>
                <a:latin typeface="Roboto Mono"/>
                <a:ea typeface="Roboto Mono"/>
                <a:cs typeface="Roboto Mono"/>
                <a:sym typeface="Roboto Mono"/>
              </a:rPr>
              <a:t>ROI of 200% </a:t>
            </a:r>
            <a:r>
              <a:rPr lang="en-US" sz="1100">
                <a:solidFill>
                  <a:schemeClr val="dk1"/>
                </a:solidFill>
                <a:latin typeface="Roboto Mono"/>
                <a:ea typeface="Roboto Mono"/>
                <a:cs typeface="Roboto Mono"/>
                <a:sym typeface="Roboto Mono"/>
              </a:rPr>
              <a:t>, leading to campaign continuation with greater budgets and the cost of acquisition </a:t>
            </a:r>
            <a:r>
              <a:rPr b="1" lang="en-US" sz="1100">
                <a:solidFill>
                  <a:schemeClr val="dk1"/>
                </a:solidFill>
                <a:latin typeface="Roboto Mono"/>
                <a:ea typeface="Roboto Mono"/>
                <a:cs typeface="Roboto Mono"/>
                <a:sym typeface="Roboto Mono"/>
              </a:rPr>
              <a:t>( CAC ) </a:t>
            </a:r>
            <a:r>
              <a:rPr lang="en-US" sz="1100">
                <a:solidFill>
                  <a:schemeClr val="dk1"/>
                </a:solidFill>
                <a:latin typeface="Roboto Mono"/>
                <a:ea typeface="Roboto Mono"/>
                <a:cs typeface="Roboto Mono"/>
                <a:sym typeface="Roboto Mono"/>
              </a:rPr>
              <a:t>for these customers was </a:t>
            </a:r>
            <a:r>
              <a:rPr b="1" lang="en-US" sz="1100">
                <a:solidFill>
                  <a:schemeClr val="dk1"/>
                </a:solidFill>
                <a:latin typeface="Roboto Mono"/>
                <a:ea typeface="Roboto Mono"/>
                <a:cs typeface="Roboto Mono"/>
                <a:sym typeface="Roboto Mono"/>
              </a:rPr>
              <a:t>down 15%</a:t>
            </a:r>
            <a:endParaRPr b="1" sz="1100">
              <a:latin typeface="Roboto Mono"/>
              <a:ea typeface="Roboto Mono"/>
              <a:cs typeface="Roboto Mono"/>
              <a:sym typeface="Roboto Mono"/>
            </a:endParaRPr>
          </a:p>
        </p:txBody>
      </p:sp>
      <p:pic>
        <p:nvPicPr>
          <p:cNvPr id="451" name="Google Shape;451;p17"/>
          <p:cNvPicPr preferRelativeResize="0"/>
          <p:nvPr/>
        </p:nvPicPr>
        <p:blipFill rotWithShape="1">
          <a:blip r:embed="rId3">
            <a:alphaModFix/>
          </a:blip>
          <a:srcRect b="0" l="0" r="0" t="0"/>
          <a:stretch/>
        </p:blipFill>
        <p:spPr>
          <a:xfrm>
            <a:off x="8119783" y="4113187"/>
            <a:ext cx="1024217" cy="1030313"/>
          </a:xfrm>
          <a:prstGeom prst="rect">
            <a:avLst/>
          </a:prstGeom>
          <a:noFill/>
          <a:ln>
            <a:noFill/>
          </a:ln>
        </p:spPr>
      </p:pic>
      <p:sp>
        <p:nvSpPr>
          <p:cNvPr id="452" name="Google Shape;452;p17"/>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3" name="Google Shape;453;p17"/>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8"/>
          <p:cNvSpPr txBox="1"/>
          <p:nvPr>
            <p:ph type="title"/>
          </p:nvPr>
        </p:nvSpPr>
        <p:spPr>
          <a:xfrm>
            <a:off x="187182" y="996698"/>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600"/>
              <a:t>Community Engagement</a:t>
            </a:r>
            <a:endParaRPr/>
          </a:p>
        </p:txBody>
      </p:sp>
      <p:pic>
        <p:nvPicPr>
          <p:cNvPr id="459" name="Google Shape;459;p18"/>
          <p:cNvPicPr preferRelativeResize="0"/>
          <p:nvPr/>
        </p:nvPicPr>
        <p:blipFill rotWithShape="1">
          <a:blip r:embed="rId3">
            <a:alphaModFix/>
          </a:blip>
          <a:srcRect b="0" l="0" r="0" t="0"/>
          <a:stretch/>
        </p:blipFill>
        <p:spPr>
          <a:xfrm>
            <a:off x="1" y="4013972"/>
            <a:ext cx="7947378" cy="1130066"/>
          </a:xfrm>
          <a:prstGeom prst="rect">
            <a:avLst/>
          </a:prstGeom>
          <a:noFill/>
          <a:ln>
            <a:noFill/>
          </a:ln>
        </p:spPr>
      </p:pic>
      <p:pic>
        <p:nvPicPr>
          <p:cNvPr id="460" name="Google Shape;460;p18"/>
          <p:cNvPicPr preferRelativeResize="0"/>
          <p:nvPr/>
        </p:nvPicPr>
        <p:blipFill rotWithShape="1">
          <a:blip r:embed="rId4">
            <a:alphaModFix/>
          </a:blip>
          <a:srcRect b="0" l="0" r="0" t="0"/>
          <a:stretch/>
        </p:blipFill>
        <p:spPr>
          <a:xfrm>
            <a:off x="4655691" y="571674"/>
            <a:ext cx="4269772" cy="2783150"/>
          </a:xfrm>
          <a:prstGeom prst="rect">
            <a:avLst/>
          </a:prstGeom>
          <a:noFill/>
          <a:ln>
            <a:noFill/>
          </a:ln>
        </p:spPr>
      </p:pic>
      <p:pic>
        <p:nvPicPr>
          <p:cNvPr id="461" name="Google Shape;461;p18"/>
          <p:cNvPicPr preferRelativeResize="0"/>
          <p:nvPr/>
        </p:nvPicPr>
        <p:blipFill rotWithShape="1">
          <a:blip r:embed="rId5">
            <a:alphaModFix/>
          </a:blip>
          <a:srcRect b="0" l="0" r="0" t="0"/>
          <a:stretch/>
        </p:blipFill>
        <p:spPr>
          <a:xfrm>
            <a:off x="218537" y="1501423"/>
            <a:ext cx="4015474" cy="2201334"/>
          </a:xfrm>
          <a:prstGeom prst="rect">
            <a:avLst/>
          </a:prstGeom>
          <a:noFill/>
          <a:ln>
            <a:noFill/>
          </a:ln>
        </p:spPr>
      </p:pic>
      <p:pic>
        <p:nvPicPr>
          <p:cNvPr id="462" name="Google Shape;462;p18"/>
          <p:cNvPicPr preferRelativeResize="0"/>
          <p:nvPr/>
        </p:nvPicPr>
        <p:blipFill rotWithShape="1">
          <a:blip r:embed="rId6">
            <a:alphaModFix/>
          </a:blip>
          <a:srcRect b="0" l="0" r="0" t="0"/>
          <a:stretch/>
        </p:blipFill>
        <p:spPr>
          <a:xfrm>
            <a:off x="8126997" y="4120443"/>
            <a:ext cx="1017004" cy="1023057"/>
          </a:xfrm>
          <a:prstGeom prst="rect">
            <a:avLst/>
          </a:prstGeom>
          <a:noFill/>
          <a:ln>
            <a:noFill/>
          </a:ln>
        </p:spPr>
      </p:pic>
      <p:sp>
        <p:nvSpPr>
          <p:cNvPr id="463" name="Google Shape;463;p18"/>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 name="Google Shape;464;p18"/>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sp>
        <p:nvSpPr>
          <p:cNvPr id="465" name="Google Shape;465;p18"/>
          <p:cNvSpPr txBox="1"/>
          <p:nvPr/>
        </p:nvSpPr>
        <p:spPr>
          <a:xfrm>
            <a:off x="6250851" y="104938"/>
            <a:ext cx="3031019"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Lexend Exa"/>
              <a:buNone/>
            </a:pPr>
            <a:r>
              <a:rPr b="1" i="0" lang="en-US" sz="1600" u="none" cap="none" strike="noStrike">
                <a:solidFill>
                  <a:schemeClr val="dk1"/>
                </a:solidFill>
                <a:latin typeface="Lexend Exa"/>
                <a:ea typeface="Lexend Exa"/>
                <a:cs typeface="Lexend Exa"/>
                <a:sym typeface="Lexend Exa"/>
              </a:rPr>
              <a:t>Brand trust building</a:t>
            </a:r>
            <a:endParaRPr/>
          </a:p>
        </p:txBody>
      </p:sp>
      <p:sp>
        <p:nvSpPr>
          <p:cNvPr id="466" name="Google Shape;466;p18"/>
          <p:cNvSpPr txBox="1"/>
          <p:nvPr/>
        </p:nvSpPr>
        <p:spPr>
          <a:xfrm>
            <a:off x="4792180" y="3547743"/>
            <a:ext cx="3315507"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Lexend Exa"/>
              <a:buNone/>
            </a:pPr>
            <a:r>
              <a:rPr b="1" i="0" lang="en-US" sz="1600" u="none" cap="none" strike="noStrike">
                <a:solidFill>
                  <a:schemeClr val="dk1"/>
                </a:solidFill>
                <a:latin typeface="Lexend Exa"/>
                <a:ea typeface="Lexend Exa"/>
                <a:cs typeface="Lexend Exa"/>
                <a:sym typeface="Lexend Exa"/>
              </a:rPr>
              <a:t>Click to Action prompts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9"/>
          <p:cNvSpPr txBox="1"/>
          <p:nvPr>
            <p:ph type="title"/>
          </p:nvPr>
        </p:nvSpPr>
        <p:spPr>
          <a:xfrm>
            <a:off x="720000" y="376456"/>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Customer Journey Mapping</a:t>
            </a:r>
            <a:endParaRPr/>
          </a:p>
        </p:txBody>
      </p:sp>
      <p:sp>
        <p:nvSpPr>
          <p:cNvPr id="472" name="Google Shape;472;p19"/>
          <p:cNvSpPr txBox="1"/>
          <p:nvPr>
            <p:ph idx="1" type="body"/>
          </p:nvPr>
        </p:nvSpPr>
        <p:spPr>
          <a:xfrm>
            <a:off x="621410" y="863620"/>
            <a:ext cx="7498373" cy="2999283"/>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GOAL:</a:t>
            </a:r>
            <a:r>
              <a:rPr lang="en-US" sz="1400">
                <a:latin typeface="Roboto Mono"/>
                <a:ea typeface="Roboto Mono"/>
                <a:cs typeface="Roboto Mono"/>
                <a:sym typeface="Roboto Mono"/>
              </a:rPr>
              <a:t> </a:t>
            </a:r>
            <a:r>
              <a:rPr lang="en-US" sz="1100">
                <a:latin typeface="Roboto Mono"/>
                <a:ea typeface="Roboto Mono"/>
                <a:cs typeface="Roboto Mono"/>
                <a:sym typeface="Roboto Mono"/>
              </a:rPr>
              <a:t>To increase </a:t>
            </a:r>
            <a:r>
              <a:rPr b="1" lang="en-US" sz="1100">
                <a:latin typeface="Roboto Mono"/>
                <a:ea typeface="Roboto Mono"/>
                <a:cs typeface="Roboto Mono"/>
                <a:sym typeface="Roboto Mono"/>
              </a:rPr>
              <a:t>conversion rate </a:t>
            </a:r>
            <a:r>
              <a:rPr lang="en-US" sz="1100">
                <a:latin typeface="Roboto Mono"/>
                <a:ea typeface="Roboto Mono"/>
                <a:cs typeface="Roboto Mono"/>
                <a:sym typeface="Roboto Mono"/>
              </a:rPr>
              <a:t>and thereby revenue through </a:t>
            </a:r>
            <a:r>
              <a:rPr b="1" lang="en-US" sz="1100">
                <a:latin typeface="Roboto Mono"/>
                <a:ea typeface="Roboto Mono"/>
                <a:cs typeface="Roboto Mono"/>
                <a:sym typeface="Roboto Mono"/>
              </a:rPr>
              <a:t>historical data analysis </a:t>
            </a:r>
            <a:r>
              <a:rPr lang="en-US" sz="1100">
                <a:latin typeface="Roboto Mono"/>
                <a:ea typeface="Roboto Mono"/>
                <a:cs typeface="Roboto Mono"/>
                <a:sym typeface="Roboto Mono"/>
              </a:rPr>
              <a:t>followed by </a:t>
            </a:r>
            <a:r>
              <a:rPr b="1" lang="en-US" sz="1100">
                <a:latin typeface="Roboto Mono"/>
                <a:ea typeface="Roboto Mono"/>
                <a:cs typeface="Roboto Mono"/>
                <a:sym typeface="Roboto Mono"/>
              </a:rPr>
              <a:t>process optimization</a:t>
            </a:r>
            <a:r>
              <a:rPr lang="en-US" sz="1100">
                <a:latin typeface="Roboto Mono"/>
                <a:ea typeface="Roboto Mono"/>
                <a:cs typeface="Roboto Mono"/>
                <a:sym typeface="Roboto Mono"/>
              </a:rPr>
              <a:t> to make the customer journey smoother and remove any friction points.</a:t>
            </a:r>
            <a:endParaRPr/>
          </a:p>
          <a:p>
            <a:pPr indent="0" lvl="0" marL="152400" rtl="0" algn="l">
              <a:lnSpc>
                <a:spcPct val="150000"/>
              </a:lnSpc>
              <a:spcBef>
                <a:spcPts val="0"/>
              </a:spcBef>
              <a:spcAft>
                <a:spcPts val="0"/>
              </a:spcAft>
              <a:buSzPts val="1200"/>
              <a:buNone/>
            </a:pPr>
            <a:r>
              <a:t/>
            </a:r>
            <a:endParaRPr b="1" sz="1100">
              <a:latin typeface="Roboto Mono"/>
              <a:ea typeface="Roboto Mono"/>
              <a:cs typeface="Roboto Mono"/>
              <a:sym typeface="Roboto Mono"/>
            </a:endParaRPr>
          </a:p>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ACTION: </a:t>
            </a:r>
            <a:r>
              <a:rPr lang="en-US" sz="1100">
                <a:latin typeface="Roboto Mono"/>
                <a:ea typeface="Roboto Mono"/>
                <a:cs typeface="Roboto Mono"/>
                <a:sym typeface="Roboto Mono"/>
              </a:rPr>
              <a:t>Used</a:t>
            </a:r>
            <a:r>
              <a:rPr b="1" lang="en-US" sz="1100">
                <a:latin typeface="Roboto Mono"/>
                <a:ea typeface="Roboto Mono"/>
                <a:cs typeface="Roboto Mono"/>
                <a:sym typeface="Roboto Mono"/>
              </a:rPr>
              <a:t> </a:t>
            </a:r>
            <a:r>
              <a:rPr lang="en-US" sz="1100">
                <a:latin typeface="Roboto Mono"/>
                <a:ea typeface="Roboto Mono"/>
                <a:cs typeface="Roboto Mono"/>
                <a:sym typeface="Roboto Mono"/>
              </a:rPr>
              <a:t>MS Excel </a:t>
            </a:r>
            <a:r>
              <a:rPr b="1" lang="en-US" sz="1100">
                <a:latin typeface="Roboto Mono"/>
                <a:ea typeface="Roboto Mono"/>
                <a:cs typeface="Roboto Mono"/>
                <a:sym typeface="Roboto Mono"/>
              </a:rPr>
              <a:t>( Pivot tables, Vlookup</a:t>
            </a:r>
            <a:r>
              <a:rPr lang="en-US" sz="1100">
                <a:latin typeface="Roboto Mono"/>
                <a:ea typeface="Roboto Mono"/>
                <a:cs typeface="Roboto Mono"/>
                <a:sym typeface="Roboto Mono"/>
              </a:rPr>
              <a:t>) to analyze customer data, </a:t>
            </a:r>
            <a:r>
              <a:rPr b="1" lang="en-US" sz="1100">
                <a:latin typeface="Roboto Mono"/>
                <a:ea typeface="Roboto Mono"/>
                <a:cs typeface="Roboto Mono"/>
                <a:sym typeface="Roboto Mono"/>
              </a:rPr>
              <a:t>evaluated turn-around-time ( TAT ), conversion rate</a:t>
            </a:r>
            <a:r>
              <a:rPr lang="en-US" sz="1100">
                <a:latin typeface="Roboto Mono"/>
                <a:ea typeface="Roboto Mono"/>
                <a:cs typeface="Roboto Mono"/>
                <a:sym typeface="Roboto Mono"/>
              </a:rPr>
              <a:t>, popular treatments, hospitals and classified them as per customer source and characteristics and revised customer journey utilizing </a:t>
            </a:r>
            <a:r>
              <a:rPr b="1" lang="en-US" sz="1100">
                <a:latin typeface="Roboto Mono"/>
                <a:ea typeface="Roboto Mono"/>
                <a:cs typeface="Roboto Mono"/>
                <a:sym typeface="Roboto Mono"/>
              </a:rPr>
              <a:t>Website ( CTAs, FAQs) </a:t>
            </a:r>
            <a:r>
              <a:rPr lang="en-US" sz="1100">
                <a:latin typeface="Roboto Mono"/>
                <a:ea typeface="Roboto Mono"/>
                <a:cs typeface="Roboto Mono"/>
                <a:sym typeface="Roboto Mono"/>
              </a:rPr>
              <a:t>and </a:t>
            </a:r>
            <a:r>
              <a:rPr b="1" lang="en-US" sz="1100">
                <a:latin typeface="Roboto Mono"/>
                <a:ea typeface="Roboto Mono"/>
                <a:cs typeface="Roboto Mono"/>
                <a:sym typeface="Roboto Mono"/>
              </a:rPr>
              <a:t>CRM improvements</a:t>
            </a:r>
            <a:r>
              <a:rPr lang="en-US" sz="1100">
                <a:latin typeface="Roboto Mono"/>
                <a:ea typeface="Roboto Mono"/>
                <a:cs typeface="Roboto Mono"/>
                <a:sym typeface="Roboto Mono"/>
              </a:rPr>
              <a:t>( system-driven emails), </a:t>
            </a:r>
            <a:r>
              <a:rPr b="1" lang="en-US" sz="1100">
                <a:latin typeface="Roboto Mono"/>
                <a:ea typeface="Roboto Mono"/>
                <a:cs typeface="Roboto Mono"/>
                <a:sym typeface="Roboto Mono"/>
              </a:rPr>
              <a:t>automation</a:t>
            </a:r>
            <a:r>
              <a:rPr lang="en-US" sz="1100">
                <a:latin typeface="Roboto Mono"/>
                <a:ea typeface="Roboto Mono"/>
                <a:cs typeface="Roboto Mono"/>
                <a:sym typeface="Roboto Mono"/>
              </a:rPr>
              <a:t> tools ( document readers, voice notes), prioritization matrix and personnel training to reduce customer waiting times and provide improved service.</a:t>
            </a:r>
            <a:endParaRPr/>
          </a:p>
          <a:p>
            <a:pPr indent="0" lvl="0" marL="152400" rtl="0" algn="l">
              <a:lnSpc>
                <a:spcPct val="150000"/>
              </a:lnSpc>
              <a:spcBef>
                <a:spcPts val="0"/>
              </a:spcBef>
              <a:spcAft>
                <a:spcPts val="0"/>
              </a:spcAft>
              <a:buSzPts val="1200"/>
              <a:buNone/>
            </a:pPr>
            <a:r>
              <a:t/>
            </a:r>
            <a:endParaRPr b="1" sz="1400">
              <a:latin typeface="Roboto Mono"/>
              <a:ea typeface="Roboto Mono"/>
              <a:cs typeface="Roboto Mono"/>
              <a:sym typeface="Roboto Mono"/>
            </a:endParaRPr>
          </a:p>
          <a:p>
            <a:pPr indent="0" lvl="0" marL="152400" rtl="0" algn="l">
              <a:lnSpc>
                <a:spcPct val="150000"/>
              </a:lnSpc>
              <a:spcBef>
                <a:spcPts val="0"/>
              </a:spcBef>
              <a:spcAft>
                <a:spcPts val="0"/>
              </a:spcAft>
              <a:buSzPts val="1200"/>
              <a:buNone/>
            </a:pPr>
            <a:r>
              <a:rPr b="1" lang="en-US" sz="1400">
                <a:latin typeface="Roboto Mono"/>
                <a:ea typeface="Roboto Mono"/>
                <a:cs typeface="Roboto Mono"/>
                <a:sym typeface="Roboto Mono"/>
              </a:rPr>
              <a:t>RESULT: </a:t>
            </a:r>
            <a:r>
              <a:rPr lang="en-US" sz="1100">
                <a:latin typeface="Roboto Mono"/>
                <a:ea typeface="Roboto Mono"/>
                <a:cs typeface="Roboto Mono"/>
                <a:sym typeface="Roboto Mono"/>
              </a:rPr>
              <a:t>The </a:t>
            </a:r>
            <a:r>
              <a:rPr b="1" lang="en-US" sz="1100">
                <a:latin typeface="Roboto Mono"/>
                <a:ea typeface="Roboto Mono"/>
                <a:cs typeface="Roboto Mono"/>
                <a:sym typeface="Roboto Mono"/>
              </a:rPr>
              <a:t>conversion rate increased by 33% </a:t>
            </a:r>
            <a:r>
              <a:rPr lang="en-US" sz="1100">
                <a:latin typeface="Roboto Mono"/>
                <a:ea typeface="Roboto Mono"/>
                <a:cs typeface="Roboto Mono"/>
                <a:sym typeface="Roboto Mono"/>
              </a:rPr>
              <a:t>over the course of 6months, the </a:t>
            </a:r>
            <a:r>
              <a:rPr b="1" lang="en-US" sz="1100">
                <a:latin typeface="Roboto Mono"/>
                <a:ea typeface="Roboto Mono"/>
                <a:cs typeface="Roboto Mono"/>
                <a:sym typeface="Roboto Mono"/>
              </a:rPr>
              <a:t>revenue increased by 80% </a:t>
            </a:r>
            <a:r>
              <a:rPr lang="en-US" sz="1100">
                <a:latin typeface="Roboto Mono"/>
                <a:ea typeface="Roboto Mono"/>
                <a:cs typeface="Roboto Mono"/>
                <a:sym typeface="Roboto Mono"/>
              </a:rPr>
              <a:t>and most onboarded customers became loyal clients as a result of the easy process reporting a </a:t>
            </a:r>
            <a:r>
              <a:rPr b="1" lang="en-US" sz="1100">
                <a:latin typeface="Roboto Mono"/>
                <a:ea typeface="Roboto Mono"/>
                <a:cs typeface="Roboto Mono"/>
                <a:sym typeface="Roboto Mono"/>
              </a:rPr>
              <a:t>retention rate of 91%.</a:t>
            </a:r>
            <a:endParaRPr/>
          </a:p>
        </p:txBody>
      </p:sp>
      <p:pic>
        <p:nvPicPr>
          <p:cNvPr id="473" name="Google Shape;473;p19"/>
          <p:cNvPicPr preferRelativeResize="0"/>
          <p:nvPr/>
        </p:nvPicPr>
        <p:blipFill rotWithShape="1">
          <a:blip r:embed="rId3">
            <a:alphaModFix/>
          </a:blip>
          <a:srcRect b="0" l="0" r="0" t="0"/>
          <a:stretch/>
        </p:blipFill>
        <p:spPr>
          <a:xfrm>
            <a:off x="8119783" y="4113187"/>
            <a:ext cx="1024217" cy="1030313"/>
          </a:xfrm>
          <a:prstGeom prst="rect">
            <a:avLst/>
          </a:prstGeom>
          <a:noFill/>
          <a:ln>
            <a:noFill/>
          </a:ln>
        </p:spPr>
      </p:pic>
      <p:sp>
        <p:nvSpPr>
          <p:cNvPr id="474" name="Google Shape;474;p19"/>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19"/>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20"/>
          <p:cNvPicPr preferRelativeResize="0"/>
          <p:nvPr/>
        </p:nvPicPr>
        <p:blipFill rotWithShape="1">
          <a:blip r:embed="rId3">
            <a:alphaModFix/>
          </a:blip>
          <a:srcRect b="0" l="0" r="0" t="0"/>
          <a:stretch/>
        </p:blipFill>
        <p:spPr>
          <a:xfrm>
            <a:off x="8119783" y="4113187"/>
            <a:ext cx="1024217" cy="1030313"/>
          </a:xfrm>
          <a:prstGeom prst="rect">
            <a:avLst/>
          </a:prstGeom>
          <a:noFill/>
          <a:ln>
            <a:noFill/>
          </a:ln>
        </p:spPr>
      </p:pic>
      <p:sp>
        <p:nvSpPr>
          <p:cNvPr id="481" name="Google Shape;481;p20"/>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20"/>
          <p:cNvSpPr txBox="1"/>
          <p:nvPr/>
        </p:nvSpPr>
        <p:spPr>
          <a:xfrm>
            <a:off x="303307" y="50800"/>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483" name="Google Shape;483;p20"/>
          <p:cNvPicPr preferRelativeResize="0"/>
          <p:nvPr/>
        </p:nvPicPr>
        <p:blipFill rotWithShape="1">
          <a:blip r:embed="rId4">
            <a:alphaModFix/>
          </a:blip>
          <a:srcRect b="0" l="0" r="0" t="0"/>
          <a:stretch/>
        </p:blipFill>
        <p:spPr>
          <a:xfrm>
            <a:off x="32375" y="2068460"/>
            <a:ext cx="4539625" cy="2572070"/>
          </a:xfrm>
          <a:prstGeom prst="rect">
            <a:avLst/>
          </a:prstGeom>
          <a:noFill/>
          <a:ln>
            <a:noFill/>
          </a:ln>
        </p:spPr>
      </p:pic>
      <p:pic>
        <p:nvPicPr>
          <p:cNvPr id="484" name="Google Shape;484;p20"/>
          <p:cNvPicPr preferRelativeResize="0"/>
          <p:nvPr/>
        </p:nvPicPr>
        <p:blipFill rotWithShape="1">
          <a:blip r:embed="rId5">
            <a:alphaModFix/>
          </a:blip>
          <a:srcRect b="0" l="0" r="0" t="0"/>
          <a:stretch/>
        </p:blipFill>
        <p:spPr>
          <a:xfrm>
            <a:off x="4740450" y="358577"/>
            <a:ext cx="4269575" cy="2359377"/>
          </a:xfrm>
          <a:prstGeom prst="rect">
            <a:avLst/>
          </a:prstGeom>
          <a:noFill/>
          <a:ln>
            <a:noFill/>
          </a:ln>
        </p:spPr>
      </p:pic>
      <p:sp>
        <p:nvSpPr>
          <p:cNvPr id="485" name="Google Shape;485;p20"/>
          <p:cNvSpPr txBox="1"/>
          <p:nvPr/>
        </p:nvSpPr>
        <p:spPr>
          <a:xfrm>
            <a:off x="-1" y="1443691"/>
            <a:ext cx="427937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sng" cap="none" strike="noStrike">
                <a:solidFill>
                  <a:srgbClr val="000000"/>
                </a:solidFill>
                <a:latin typeface="Roboto Mono"/>
                <a:ea typeface="Roboto Mono"/>
                <a:cs typeface="Roboto Mono"/>
                <a:sym typeface="Roboto Mono"/>
              </a:rPr>
              <a:t>Informative graphic to educate customers about the process and encourage communication</a:t>
            </a:r>
            <a:endParaRPr/>
          </a:p>
        </p:txBody>
      </p:sp>
      <p:sp>
        <p:nvSpPr>
          <p:cNvPr id="486" name="Google Shape;486;p20"/>
          <p:cNvSpPr txBox="1"/>
          <p:nvPr/>
        </p:nvSpPr>
        <p:spPr>
          <a:xfrm>
            <a:off x="4740450" y="2959693"/>
            <a:ext cx="4325273" cy="6001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sng" cap="none" strike="noStrike">
                <a:solidFill>
                  <a:srgbClr val="000000"/>
                </a:solidFill>
                <a:latin typeface="Roboto Mono"/>
                <a:ea typeface="Roboto Mono"/>
                <a:cs typeface="Roboto Mono"/>
                <a:sym typeface="Roboto Mono"/>
              </a:rPr>
              <a:t>FAQs for every treatment, doctor and hospital category to help customers make informed decisions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txBox="1"/>
          <p:nvPr>
            <p:ph type="title"/>
          </p:nvPr>
        </p:nvSpPr>
        <p:spPr>
          <a:xfrm>
            <a:off x="1780064" y="1289190"/>
            <a:ext cx="2738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1800"/>
              <a:t>TATA 1MG HEALTHCARE</a:t>
            </a:r>
            <a:endParaRPr sz="1800"/>
          </a:p>
        </p:txBody>
      </p:sp>
      <p:sp>
        <p:nvSpPr>
          <p:cNvPr id="184" name="Google Shape;184;p5"/>
          <p:cNvSpPr txBox="1"/>
          <p:nvPr>
            <p:ph idx="1" type="subTitle"/>
          </p:nvPr>
        </p:nvSpPr>
        <p:spPr>
          <a:xfrm>
            <a:off x="1816673" y="1812617"/>
            <a:ext cx="27381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300"/>
              <a:t>Brand Marketing </a:t>
            </a:r>
            <a:endParaRPr sz="1300"/>
          </a:p>
        </p:txBody>
      </p:sp>
      <p:sp>
        <p:nvSpPr>
          <p:cNvPr id="185" name="Google Shape;185;p5"/>
          <p:cNvSpPr txBox="1"/>
          <p:nvPr>
            <p:ph idx="2" type="title"/>
          </p:nvPr>
        </p:nvSpPr>
        <p:spPr>
          <a:xfrm>
            <a:off x="6485705" y="1303063"/>
            <a:ext cx="2628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t>CREDIHEALTH</a:t>
            </a:r>
            <a:endParaRPr/>
          </a:p>
        </p:txBody>
      </p:sp>
      <p:sp>
        <p:nvSpPr>
          <p:cNvPr id="186" name="Google Shape;186;p5"/>
          <p:cNvSpPr txBox="1"/>
          <p:nvPr>
            <p:ph idx="3" type="subTitle"/>
          </p:nvPr>
        </p:nvSpPr>
        <p:spPr>
          <a:xfrm>
            <a:off x="6524896" y="1724149"/>
            <a:ext cx="27384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Digital Marketing </a:t>
            </a:r>
            <a:endParaRPr/>
          </a:p>
        </p:txBody>
      </p:sp>
      <p:sp>
        <p:nvSpPr>
          <p:cNvPr id="187" name="Google Shape;187;p5"/>
          <p:cNvSpPr txBox="1"/>
          <p:nvPr>
            <p:ph idx="8" type="title"/>
          </p:nvPr>
        </p:nvSpPr>
        <p:spPr>
          <a:xfrm>
            <a:off x="720000" y="422448"/>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WORK EXPERIENCE</a:t>
            </a:r>
            <a:endParaRPr/>
          </a:p>
        </p:txBody>
      </p:sp>
      <p:sp>
        <p:nvSpPr>
          <p:cNvPr id="188" name="Google Shape;188;p5"/>
          <p:cNvSpPr txBox="1"/>
          <p:nvPr>
            <p:ph idx="4" type="title"/>
          </p:nvPr>
        </p:nvSpPr>
        <p:spPr>
          <a:xfrm>
            <a:off x="1829000" y="4095976"/>
            <a:ext cx="2628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1700"/>
              <a:t>VOSYN, AI VENTURE LABS</a:t>
            </a:r>
            <a:endParaRPr sz="1700"/>
          </a:p>
        </p:txBody>
      </p:sp>
      <p:sp>
        <p:nvSpPr>
          <p:cNvPr id="189" name="Google Shape;189;p5"/>
          <p:cNvSpPr txBox="1"/>
          <p:nvPr>
            <p:ph idx="5" type="subTitle"/>
          </p:nvPr>
        </p:nvSpPr>
        <p:spPr>
          <a:xfrm>
            <a:off x="1840289" y="4591267"/>
            <a:ext cx="2628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300"/>
              <a:t>Market Planning</a:t>
            </a:r>
            <a:endParaRPr sz="1300"/>
          </a:p>
        </p:txBody>
      </p:sp>
      <p:sp>
        <p:nvSpPr>
          <p:cNvPr id="190" name="Google Shape;190;p5"/>
          <p:cNvSpPr txBox="1"/>
          <p:nvPr>
            <p:ph idx="6" type="title"/>
          </p:nvPr>
        </p:nvSpPr>
        <p:spPr>
          <a:xfrm>
            <a:off x="6501575" y="4152875"/>
            <a:ext cx="29754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1800"/>
              <a:t>SKYIT SERVICES, GBCS GROUP</a:t>
            </a:r>
            <a:endParaRPr sz="1800"/>
          </a:p>
        </p:txBody>
      </p:sp>
      <p:sp>
        <p:nvSpPr>
          <p:cNvPr id="191" name="Google Shape;191;p5"/>
          <p:cNvSpPr txBox="1"/>
          <p:nvPr>
            <p:ph idx="7" type="subTitle"/>
          </p:nvPr>
        </p:nvSpPr>
        <p:spPr>
          <a:xfrm>
            <a:off x="6569310" y="4614299"/>
            <a:ext cx="2628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300"/>
              <a:t>B2B Marketing,Social</a:t>
            </a:r>
            <a:endParaRPr sz="1300"/>
          </a:p>
        </p:txBody>
      </p:sp>
      <p:pic>
        <p:nvPicPr>
          <p:cNvPr descr="Tata 1mg Technology – Medium" id="192" name="Google Shape;192;p5"/>
          <p:cNvPicPr preferRelativeResize="0"/>
          <p:nvPr/>
        </p:nvPicPr>
        <p:blipFill rotWithShape="1">
          <a:blip r:embed="rId3">
            <a:alphaModFix/>
          </a:blip>
          <a:srcRect b="0" l="0" r="0" t="0"/>
          <a:stretch/>
        </p:blipFill>
        <p:spPr>
          <a:xfrm>
            <a:off x="897525" y="1249497"/>
            <a:ext cx="881550" cy="897103"/>
          </a:xfrm>
          <a:prstGeom prst="rect">
            <a:avLst/>
          </a:prstGeom>
          <a:noFill/>
          <a:ln>
            <a:noFill/>
          </a:ln>
        </p:spPr>
      </p:pic>
      <p:pic>
        <p:nvPicPr>
          <p:cNvPr descr="Vosyn | LinkedIn" id="193" name="Google Shape;193;p5"/>
          <p:cNvPicPr preferRelativeResize="0"/>
          <p:nvPr/>
        </p:nvPicPr>
        <p:blipFill rotWithShape="1">
          <a:blip r:embed="rId4">
            <a:alphaModFix/>
          </a:blip>
          <a:srcRect b="0" l="0" r="0" t="0"/>
          <a:stretch/>
        </p:blipFill>
        <p:spPr>
          <a:xfrm>
            <a:off x="973731" y="4053805"/>
            <a:ext cx="855903" cy="855925"/>
          </a:xfrm>
          <a:prstGeom prst="rect">
            <a:avLst/>
          </a:prstGeom>
          <a:noFill/>
          <a:ln>
            <a:noFill/>
          </a:ln>
        </p:spPr>
      </p:pic>
      <p:pic>
        <p:nvPicPr>
          <p:cNvPr descr="Credihealth" id="194" name="Google Shape;194;p5"/>
          <p:cNvPicPr preferRelativeResize="0"/>
          <p:nvPr/>
        </p:nvPicPr>
        <p:blipFill rotWithShape="1">
          <a:blip r:embed="rId5">
            <a:alphaModFix/>
          </a:blip>
          <a:srcRect b="0" l="0" r="0" t="0"/>
          <a:stretch/>
        </p:blipFill>
        <p:spPr>
          <a:xfrm>
            <a:off x="5617675" y="1253650"/>
            <a:ext cx="881550" cy="881550"/>
          </a:xfrm>
          <a:prstGeom prst="rect">
            <a:avLst/>
          </a:prstGeom>
          <a:noFill/>
          <a:ln>
            <a:noFill/>
          </a:ln>
        </p:spPr>
      </p:pic>
      <p:pic>
        <p:nvPicPr>
          <p:cNvPr descr="GBCS Group | LinkedIn" id="195" name="Google Shape;195;p5"/>
          <p:cNvPicPr preferRelativeResize="0"/>
          <p:nvPr/>
        </p:nvPicPr>
        <p:blipFill rotWithShape="1">
          <a:blip r:embed="rId6">
            <a:alphaModFix/>
          </a:blip>
          <a:srcRect b="0" l="0" r="0" t="0"/>
          <a:stretch/>
        </p:blipFill>
        <p:spPr>
          <a:xfrm>
            <a:off x="5727672" y="4112351"/>
            <a:ext cx="779075" cy="779075"/>
          </a:xfrm>
          <a:prstGeom prst="rect">
            <a:avLst/>
          </a:prstGeom>
          <a:noFill/>
          <a:ln>
            <a:noFill/>
          </a:ln>
        </p:spPr>
      </p:pic>
      <p:pic>
        <p:nvPicPr>
          <p:cNvPr id="196" name="Google Shape;196;p5" title="White logo on primary background.png"/>
          <p:cNvPicPr preferRelativeResize="0"/>
          <p:nvPr/>
        </p:nvPicPr>
        <p:blipFill>
          <a:blip r:embed="rId7">
            <a:alphaModFix/>
          </a:blip>
          <a:stretch>
            <a:fillRect/>
          </a:stretch>
        </p:blipFill>
        <p:spPr>
          <a:xfrm>
            <a:off x="2846853" y="2578837"/>
            <a:ext cx="1518925" cy="1025533"/>
          </a:xfrm>
          <a:prstGeom prst="rect">
            <a:avLst/>
          </a:prstGeom>
          <a:noFill/>
          <a:ln>
            <a:noFill/>
          </a:ln>
        </p:spPr>
      </p:pic>
      <p:sp>
        <p:nvSpPr>
          <p:cNvPr id="197" name="Google Shape;197;p5"/>
          <p:cNvSpPr txBox="1"/>
          <p:nvPr>
            <p:ph idx="2" type="title"/>
          </p:nvPr>
        </p:nvSpPr>
        <p:spPr>
          <a:xfrm>
            <a:off x="4331767" y="2663545"/>
            <a:ext cx="2628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a:t>WEEE! INC.</a:t>
            </a:r>
            <a:endParaRPr/>
          </a:p>
        </p:txBody>
      </p:sp>
      <p:sp>
        <p:nvSpPr>
          <p:cNvPr id="198" name="Google Shape;198;p5"/>
          <p:cNvSpPr txBox="1"/>
          <p:nvPr>
            <p:ph idx="3" type="subTitle"/>
          </p:nvPr>
        </p:nvSpPr>
        <p:spPr>
          <a:xfrm>
            <a:off x="4334349" y="3084631"/>
            <a:ext cx="27384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Growth Marketing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2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1"/>
          <p:cNvSpPr txBox="1"/>
          <p:nvPr/>
        </p:nvSpPr>
        <p:spPr>
          <a:xfrm>
            <a:off x="351708" y="1254375"/>
            <a:ext cx="7948230" cy="20005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400" u="none" cap="none" strike="noStrike">
                <a:solidFill>
                  <a:srgbClr val="000000"/>
                </a:solidFill>
                <a:latin typeface="Open Sans SemiBold"/>
                <a:ea typeface="Open Sans SemiBold"/>
                <a:cs typeface="Open Sans SemiBold"/>
                <a:sym typeface="Open Sans SemiBold"/>
              </a:rPr>
              <a:t>“ Whether B2B or B2C, I believe passionately that good marketing essentials are the same. We are all emotional beings looking for relevance, context and connection.”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1" i="1" lang="en-US" sz="1400" u="none" cap="none" strike="noStrike">
                <a:solidFill>
                  <a:srgbClr val="000000"/>
                </a:solidFill>
                <a:latin typeface="Open Sans SemiBold"/>
                <a:ea typeface="Open Sans SemiBold"/>
                <a:cs typeface="Open Sans SemiBold"/>
                <a:sym typeface="Open Sans SemiBold"/>
              </a:rPr>
              <a:t>                                                                                                    - Beth Comstock, CMO, General Electric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2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2"/>
          <p:cNvSpPr txBox="1"/>
          <p:nvPr>
            <p:ph type="title"/>
          </p:nvPr>
        </p:nvSpPr>
        <p:spPr>
          <a:xfrm>
            <a:off x="857228" y="124220"/>
            <a:ext cx="5927394"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SkyIT SERVICES, GBCS Group</a:t>
            </a:r>
            <a:endParaRPr/>
          </a:p>
        </p:txBody>
      </p:sp>
      <p:pic>
        <p:nvPicPr>
          <p:cNvPr id="497" name="Google Shape;497;p22"/>
          <p:cNvPicPr preferRelativeResize="0"/>
          <p:nvPr/>
        </p:nvPicPr>
        <p:blipFill rotWithShape="1">
          <a:blip r:embed="rId3">
            <a:alphaModFix/>
          </a:blip>
          <a:srcRect b="0" l="0" r="0" t="0"/>
          <a:stretch/>
        </p:blipFill>
        <p:spPr>
          <a:xfrm>
            <a:off x="8174652" y="0"/>
            <a:ext cx="969348" cy="969348"/>
          </a:xfrm>
          <a:prstGeom prst="rect">
            <a:avLst/>
          </a:prstGeom>
          <a:noFill/>
          <a:ln>
            <a:noFill/>
          </a:ln>
        </p:spPr>
      </p:pic>
      <p:sp>
        <p:nvSpPr>
          <p:cNvPr id="498" name="Google Shape;498;p22"/>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22"/>
          <p:cNvSpPr txBox="1"/>
          <p:nvPr/>
        </p:nvSpPr>
        <p:spPr>
          <a:xfrm>
            <a:off x="90311" y="6627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pic>
        <p:nvPicPr>
          <p:cNvPr id="500" name="Google Shape;500;p22"/>
          <p:cNvPicPr preferRelativeResize="0"/>
          <p:nvPr/>
        </p:nvPicPr>
        <p:blipFill rotWithShape="1">
          <a:blip r:embed="rId4">
            <a:alphaModFix/>
          </a:blip>
          <a:srcRect b="0" l="0" r="0" t="0"/>
          <a:stretch/>
        </p:blipFill>
        <p:spPr>
          <a:xfrm>
            <a:off x="1439333" y="1159688"/>
            <a:ext cx="6265333" cy="36696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2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3"/>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06" name="Google Shape;506;p23"/>
          <p:cNvPicPr preferRelativeResize="0"/>
          <p:nvPr/>
        </p:nvPicPr>
        <p:blipFill rotWithShape="1">
          <a:blip r:embed="rId3">
            <a:alphaModFix/>
          </a:blip>
          <a:srcRect b="0" l="0" r="0" t="0"/>
          <a:stretch/>
        </p:blipFill>
        <p:spPr>
          <a:xfrm>
            <a:off x="8174652" y="4174152"/>
            <a:ext cx="969348" cy="969348"/>
          </a:xfrm>
          <a:prstGeom prst="rect">
            <a:avLst/>
          </a:prstGeom>
          <a:noFill/>
          <a:ln>
            <a:noFill/>
          </a:ln>
        </p:spPr>
      </p:pic>
      <p:sp>
        <p:nvSpPr>
          <p:cNvPr id="507" name="Google Shape;507;p23"/>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
        <p:nvSpPr>
          <p:cNvPr id="508" name="Google Shape;508;p23"/>
          <p:cNvSpPr txBox="1"/>
          <p:nvPr/>
        </p:nvSpPr>
        <p:spPr>
          <a:xfrm>
            <a:off x="740835" y="564825"/>
            <a:ext cx="40498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Lexend Exa"/>
                <a:ea typeface="Lexend Exa"/>
                <a:cs typeface="Lexend Exa"/>
                <a:sym typeface="Lexend Exa"/>
              </a:rPr>
              <a:t>B2B Marketing Campaign</a:t>
            </a:r>
            <a:endParaRPr/>
          </a:p>
        </p:txBody>
      </p:sp>
      <p:sp>
        <p:nvSpPr>
          <p:cNvPr id="509" name="Google Shape;509;p23"/>
          <p:cNvSpPr txBox="1"/>
          <p:nvPr/>
        </p:nvSpPr>
        <p:spPr>
          <a:xfrm>
            <a:off x="0" y="1400354"/>
            <a:ext cx="4173415" cy="2999283"/>
          </a:xfrm>
          <a:prstGeom prst="rect">
            <a:avLst/>
          </a:prstGeom>
          <a:noFill/>
          <a:ln>
            <a:noFill/>
          </a:ln>
        </p:spPr>
        <p:txBody>
          <a:bodyPr anchorCtr="0" anchor="ctr" bIns="91425" lIns="91425" spcFirstLastPara="1" rIns="91425" wrap="square" tIns="91425">
            <a:noAutofit/>
          </a:bodyPr>
          <a:lstStyle/>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GOAL: </a:t>
            </a:r>
            <a:r>
              <a:rPr b="0" i="0" lang="en-US" sz="1050" u="none" cap="none" strike="noStrike">
                <a:solidFill>
                  <a:schemeClr val="dk1"/>
                </a:solidFill>
                <a:latin typeface="Roboto Mono"/>
                <a:ea typeface="Roboto Mono"/>
                <a:cs typeface="Roboto Mono"/>
                <a:sym typeface="Roboto Mono"/>
              </a:rPr>
              <a:t>To onboard new clients and increase revenue by reaching out to decision makers personally, promoting the products and services and offering free demos </a:t>
            </a:r>
            <a:endParaRPr/>
          </a:p>
          <a:p>
            <a:pPr indent="0" lvl="0" marL="152400" marR="0" rtl="0" algn="l">
              <a:lnSpc>
                <a:spcPct val="150000"/>
              </a:lnSpc>
              <a:spcBef>
                <a:spcPts val="0"/>
              </a:spcBef>
              <a:spcAft>
                <a:spcPts val="0"/>
              </a:spcAft>
              <a:buClr>
                <a:schemeClr val="dk1"/>
              </a:buClr>
              <a:buSzPts val="2500"/>
              <a:buFont typeface="Bebas Neue"/>
              <a:buNone/>
            </a:pPr>
            <a:r>
              <a:t/>
            </a:r>
            <a:endParaRPr b="1" i="0" sz="1100" u="none" cap="none" strike="noStrike">
              <a:solidFill>
                <a:schemeClr val="dk1"/>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ACTION</a:t>
            </a:r>
            <a:r>
              <a:rPr b="1" i="0" lang="en-US" sz="1050" u="none" cap="none" strike="noStrike">
                <a:solidFill>
                  <a:schemeClr val="dk1"/>
                </a:solidFill>
                <a:latin typeface="Roboto Mono"/>
                <a:ea typeface="Roboto Mono"/>
                <a:cs typeface="Roboto Mono"/>
                <a:sym typeface="Roboto Mono"/>
              </a:rPr>
              <a:t>: </a:t>
            </a:r>
            <a:r>
              <a:rPr b="0" i="0" lang="en-US" sz="1050" u="none" cap="none" strike="noStrike">
                <a:solidFill>
                  <a:schemeClr val="dk1"/>
                </a:solidFill>
                <a:latin typeface="Roboto Mono"/>
                <a:ea typeface="Roboto Mono"/>
                <a:cs typeface="Roboto Mono"/>
                <a:sym typeface="Roboto Mono"/>
              </a:rPr>
              <a:t>Created marketing portfolio to best represent the SAAS platform’s value and formulated targeted emails to fleet managers, directors to generate leads and initiate the client association.</a:t>
            </a:r>
            <a:endParaRPr/>
          </a:p>
          <a:p>
            <a:pPr indent="0" lvl="0" marL="152400" marR="0" rtl="0" algn="l">
              <a:lnSpc>
                <a:spcPct val="150000"/>
              </a:lnSpc>
              <a:spcBef>
                <a:spcPts val="0"/>
              </a:spcBef>
              <a:spcAft>
                <a:spcPts val="0"/>
              </a:spcAft>
              <a:buClr>
                <a:schemeClr val="dk1"/>
              </a:buClr>
              <a:buSzPts val="2500"/>
              <a:buFont typeface="Bebas Neue"/>
              <a:buNone/>
            </a:pPr>
            <a:r>
              <a:t/>
            </a:r>
            <a:endParaRPr b="1" i="0" sz="1400" u="none" cap="none" strike="noStrike">
              <a:solidFill>
                <a:schemeClr val="dk1"/>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RESULT: </a:t>
            </a:r>
            <a:r>
              <a:rPr b="0" i="0" lang="en-US" sz="1050" u="none" cap="none" strike="noStrike">
                <a:solidFill>
                  <a:schemeClr val="dk1"/>
                </a:solidFill>
                <a:latin typeface="Roboto Mono"/>
                <a:ea typeface="Roboto Mono"/>
                <a:cs typeface="Roboto Mono"/>
                <a:sym typeface="Roboto Mono"/>
              </a:rPr>
              <a:t>The response rate to the emails was 60% as a result of accurate targeting and compelling content and the conversion rate post demo was 75%.</a:t>
            </a:r>
            <a:endParaRPr b="1" i="0" sz="1050" u="none" cap="none" strike="noStrike">
              <a:solidFill>
                <a:schemeClr val="dk1"/>
              </a:solidFill>
              <a:latin typeface="Roboto Mono"/>
              <a:ea typeface="Roboto Mono"/>
              <a:cs typeface="Roboto Mono"/>
              <a:sym typeface="Roboto Mono"/>
            </a:endParaRPr>
          </a:p>
        </p:txBody>
      </p:sp>
      <p:cxnSp>
        <p:nvCxnSpPr>
          <p:cNvPr id="510" name="Google Shape;510;p23"/>
          <p:cNvCxnSpPr/>
          <p:nvPr/>
        </p:nvCxnSpPr>
        <p:spPr>
          <a:xfrm>
            <a:off x="4459116" y="989513"/>
            <a:ext cx="0" cy="4004518"/>
          </a:xfrm>
          <a:prstGeom prst="straightConnector1">
            <a:avLst/>
          </a:prstGeom>
          <a:noFill/>
          <a:ln cap="flat" cmpd="sng" w="9525">
            <a:solidFill>
              <a:srgbClr val="181818"/>
            </a:solidFill>
            <a:prstDash val="solid"/>
            <a:round/>
            <a:headEnd len="sm" w="sm" type="none"/>
            <a:tailEnd len="sm" w="sm" type="none"/>
          </a:ln>
        </p:spPr>
      </p:cxnSp>
      <p:sp>
        <p:nvSpPr>
          <p:cNvPr id="511" name="Google Shape;511;p23"/>
          <p:cNvSpPr/>
          <p:nvPr/>
        </p:nvSpPr>
        <p:spPr>
          <a:xfrm>
            <a:off x="7377294" y="5643"/>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23"/>
          <p:cNvSpPr txBox="1"/>
          <p:nvPr/>
        </p:nvSpPr>
        <p:spPr>
          <a:xfrm>
            <a:off x="7773730" y="54186"/>
            <a:ext cx="13702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513" name="Google Shape;513;p23"/>
          <p:cNvPicPr preferRelativeResize="0"/>
          <p:nvPr/>
        </p:nvPicPr>
        <p:blipFill rotWithShape="1">
          <a:blip r:embed="rId4">
            <a:alphaModFix/>
          </a:blip>
          <a:srcRect b="0" l="0" r="0" t="0"/>
          <a:stretch/>
        </p:blipFill>
        <p:spPr>
          <a:xfrm>
            <a:off x="4767924" y="564825"/>
            <a:ext cx="2526516" cy="2440245"/>
          </a:xfrm>
          <a:prstGeom prst="rect">
            <a:avLst/>
          </a:prstGeom>
          <a:noFill/>
          <a:ln>
            <a:noFill/>
          </a:ln>
        </p:spPr>
      </p:pic>
      <p:pic>
        <p:nvPicPr>
          <p:cNvPr id="514" name="Google Shape;514;p23"/>
          <p:cNvPicPr preferRelativeResize="0"/>
          <p:nvPr/>
        </p:nvPicPr>
        <p:blipFill rotWithShape="1">
          <a:blip r:embed="rId5">
            <a:alphaModFix/>
          </a:blip>
          <a:srcRect b="0" l="0" r="0" t="0"/>
          <a:stretch/>
        </p:blipFill>
        <p:spPr>
          <a:xfrm>
            <a:off x="5514995" y="3207932"/>
            <a:ext cx="2519831" cy="1689621"/>
          </a:xfrm>
          <a:prstGeom prst="rect">
            <a:avLst/>
          </a:prstGeom>
          <a:noFill/>
          <a:ln>
            <a:noFill/>
          </a:ln>
        </p:spPr>
      </p:pic>
      <p:pic>
        <p:nvPicPr>
          <p:cNvPr id="515" name="Google Shape;515;p23"/>
          <p:cNvPicPr preferRelativeResize="0"/>
          <p:nvPr/>
        </p:nvPicPr>
        <p:blipFill rotWithShape="1">
          <a:blip r:embed="rId6">
            <a:alphaModFix/>
          </a:blip>
          <a:srcRect b="0" l="0" r="0" t="0"/>
          <a:stretch/>
        </p:blipFill>
        <p:spPr>
          <a:xfrm>
            <a:off x="7517615" y="1181968"/>
            <a:ext cx="1555300" cy="18098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4"/>
          <p:cNvSpPr txBox="1"/>
          <p:nvPr>
            <p:ph type="title"/>
          </p:nvPr>
        </p:nvSpPr>
        <p:spPr>
          <a:xfrm>
            <a:off x="857228" y="124220"/>
            <a:ext cx="5733300"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VOSYN AI, AI VENTURE LABS</a:t>
            </a:r>
            <a:endParaRPr/>
          </a:p>
        </p:txBody>
      </p:sp>
      <p:pic>
        <p:nvPicPr>
          <p:cNvPr descr="Vosyn | LinkedIn" id="521" name="Google Shape;521;p24"/>
          <p:cNvPicPr preferRelativeResize="0"/>
          <p:nvPr/>
        </p:nvPicPr>
        <p:blipFill rotWithShape="1">
          <a:blip r:embed="rId3">
            <a:alphaModFix/>
          </a:blip>
          <a:srcRect b="0" l="0" r="0" t="0"/>
          <a:stretch/>
        </p:blipFill>
        <p:spPr>
          <a:xfrm>
            <a:off x="8175198" y="0"/>
            <a:ext cx="968802" cy="968802"/>
          </a:xfrm>
          <a:prstGeom prst="rect">
            <a:avLst/>
          </a:prstGeom>
          <a:noFill/>
          <a:ln>
            <a:noFill/>
          </a:ln>
        </p:spPr>
      </p:pic>
      <p:sp>
        <p:nvSpPr>
          <p:cNvPr id="522" name="Google Shape;522;p24"/>
          <p:cNvSpPr txBox="1"/>
          <p:nvPr/>
        </p:nvSpPr>
        <p:spPr>
          <a:xfrm>
            <a:off x="970845" y="2595377"/>
            <a:ext cx="7851423" cy="27796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sng" cap="none" strike="noStrike">
                <a:solidFill>
                  <a:srgbClr val="000000"/>
                </a:solidFill>
                <a:latin typeface="Roboto Mono"/>
                <a:ea typeface="Roboto Mono"/>
                <a:cs typeface="Roboto Mono"/>
                <a:sym typeface="Roboto Mono"/>
              </a:rPr>
              <a:t>Project: </a:t>
            </a:r>
            <a:r>
              <a:rPr b="1" i="0" lang="en-US" sz="1600" u="sng" cap="none" strike="noStrike">
                <a:solidFill>
                  <a:srgbClr val="000000"/>
                </a:solidFill>
                <a:latin typeface="Roboto Mono"/>
                <a:ea typeface="Roboto Mono"/>
                <a:cs typeface="Roboto Mono"/>
                <a:sym typeface="Roboto Mono"/>
              </a:rPr>
              <a:t>Market Planning for Voice-based LLLM </a:t>
            </a:r>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Goal:</a:t>
            </a:r>
            <a:endParaRPr/>
          </a:p>
          <a:p>
            <a:pPr indent="0" lvl="0" marL="0" marR="0" rtl="0" algn="l">
              <a:lnSpc>
                <a:spcPct val="150000"/>
              </a:lnSpc>
              <a:spcBef>
                <a:spcPts val="0"/>
              </a:spcBef>
              <a:spcAft>
                <a:spcPts val="0"/>
              </a:spcAft>
              <a:buNone/>
            </a:pPr>
            <a:r>
              <a:t/>
            </a:r>
            <a:endParaRPr b="1"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Action:</a:t>
            </a:r>
            <a:endParaRPr/>
          </a:p>
          <a:p>
            <a:pPr indent="0" lvl="0" marL="0" marR="0" rtl="0" algn="l">
              <a:lnSpc>
                <a:spcPct val="150000"/>
              </a:lnSpc>
              <a:spcBef>
                <a:spcPts val="0"/>
              </a:spcBef>
              <a:spcAft>
                <a:spcPts val="0"/>
              </a:spcAft>
              <a:buNone/>
            </a:pPr>
            <a:r>
              <a:t/>
            </a:r>
            <a:endParaRPr b="1"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Result:</a:t>
            </a:r>
            <a:endParaRPr b="0"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Roboto Mono"/>
              <a:ea typeface="Roboto Mono"/>
              <a:cs typeface="Roboto Mono"/>
              <a:sym typeface="Roboto Mono"/>
            </a:endParaRPr>
          </a:p>
        </p:txBody>
      </p:sp>
      <p:sp>
        <p:nvSpPr>
          <p:cNvPr id="523" name="Google Shape;523;p24"/>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 name="Google Shape;524;p24"/>
          <p:cNvSpPr txBox="1"/>
          <p:nvPr/>
        </p:nvSpPr>
        <p:spPr>
          <a:xfrm>
            <a:off x="90311" y="6627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pic>
        <p:nvPicPr>
          <p:cNvPr id="525" name="Google Shape;525;p24"/>
          <p:cNvPicPr preferRelativeResize="0"/>
          <p:nvPr/>
        </p:nvPicPr>
        <p:blipFill rotWithShape="1">
          <a:blip r:embed="rId4">
            <a:alphaModFix/>
          </a:blip>
          <a:srcRect b="0" l="0" r="0" t="0"/>
          <a:stretch/>
        </p:blipFill>
        <p:spPr>
          <a:xfrm>
            <a:off x="930788" y="1140178"/>
            <a:ext cx="6903702" cy="3937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5"/>
          <p:cNvSpPr/>
          <p:nvPr/>
        </p:nvSpPr>
        <p:spPr>
          <a:xfrm>
            <a:off x="4790721" y="1019632"/>
            <a:ext cx="3845276" cy="3331382"/>
          </a:xfrm>
          <a:prstGeom prst="rect">
            <a:avLst/>
          </a:prstGeom>
          <a:solidFill>
            <a:schemeClr val="lt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25"/>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25"/>
          <p:cNvSpPr txBox="1"/>
          <p:nvPr/>
        </p:nvSpPr>
        <p:spPr>
          <a:xfrm>
            <a:off x="200378" y="54186"/>
            <a:ext cx="46905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sp>
        <p:nvSpPr>
          <p:cNvPr id="533" name="Google Shape;533;p25"/>
          <p:cNvSpPr txBox="1"/>
          <p:nvPr/>
        </p:nvSpPr>
        <p:spPr>
          <a:xfrm>
            <a:off x="740835" y="564825"/>
            <a:ext cx="40498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Lexend Exa"/>
                <a:ea typeface="Lexend Exa"/>
                <a:cs typeface="Lexend Exa"/>
                <a:sym typeface="Lexend Exa"/>
              </a:rPr>
              <a:t>GO-TO-MARKET STRATEGY</a:t>
            </a:r>
            <a:endParaRPr/>
          </a:p>
        </p:txBody>
      </p:sp>
      <p:sp>
        <p:nvSpPr>
          <p:cNvPr id="534" name="Google Shape;534;p25"/>
          <p:cNvSpPr txBox="1"/>
          <p:nvPr/>
        </p:nvSpPr>
        <p:spPr>
          <a:xfrm>
            <a:off x="0" y="989513"/>
            <a:ext cx="4459114" cy="2999283"/>
          </a:xfrm>
          <a:prstGeom prst="rect">
            <a:avLst/>
          </a:prstGeom>
          <a:noFill/>
          <a:ln>
            <a:noFill/>
          </a:ln>
        </p:spPr>
        <p:txBody>
          <a:bodyPr anchorCtr="0" anchor="ctr" bIns="91425" lIns="91425" spcFirstLastPara="1" rIns="91425" wrap="square" tIns="91425">
            <a:noAutofit/>
          </a:bodyPr>
          <a:lstStyle/>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GOAL: </a:t>
            </a:r>
            <a:r>
              <a:rPr b="0" i="0" lang="en-US" sz="1050" u="none" cap="none" strike="noStrike">
                <a:solidFill>
                  <a:schemeClr val="dk1"/>
                </a:solidFill>
                <a:latin typeface="Roboto Mono"/>
                <a:ea typeface="Roboto Mono"/>
                <a:cs typeface="Roboto Mono"/>
                <a:sym typeface="Roboto Mono"/>
              </a:rPr>
              <a:t>To create a Go-To-Market Strategy for the voice-based LLM as per target audience profile and business objectives.  </a:t>
            </a:r>
            <a:endParaRPr/>
          </a:p>
          <a:p>
            <a:pPr indent="0" lvl="0" marL="152400" marR="0" rtl="0" algn="l">
              <a:lnSpc>
                <a:spcPct val="150000"/>
              </a:lnSpc>
              <a:spcBef>
                <a:spcPts val="0"/>
              </a:spcBef>
              <a:spcAft>
                <a:spcPts val="0"/>
              </a:spcAft>
              <a:buClr>
                <a:schemeClr val="dk1"/>
              </a:buClr>
              <a:buSzPts val="2500"/>
              <a:buFont typeface="Bebas Neue"/>
              <a:buNone/>
            </a:pPr>
            <a:r>
              <a:t/>
            </a:r>
            <a:endParaRPr b="1" i="0" sz="1100" u="none" cap="none" strike="noStrike">
              <a:solidFill>
                <a:schemeClr val="dk1"/>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ACTION</a:t>
            </a:r>
            <a:r>
              <a:rPr b="1" i="0" lang="en-US" sz="1050" u="none" cap="none" strike="noStrike">
                <a:solidFill>
                  <a:schemeClr val="dk1"/>
                </a:solidFill>
                <a:latin typeface="Roboto Mono"/>
                <a:ea typeface="Roboto Mono"/>
                <a:cs typeface="Roboto Mono"/>
                <a:sym typeface="Roboto Mono"/>
              </a:rPr>
              <a:t>: </a:t>
            </a:r>
            <a:r>
              <a:rPr b="0" i="0" lang="en-US" sz="1050" u="none" cap="none" strike="noStrike">
                <a:solidFill>
                  <a:schemeClr val="dk1"/>
                </a:solidFill>
                <a:latin typeface="Roboto Mono"/>
                <a:ea typeface="Roboto Mono"/>
                <a:cs typeface="Roboto Mono"/>
                <a:sym typeface="Roboto Mono"/>
              </a:rPr>
              <a:t>Performed detailed market research and devised an effective Go-To-Market Strategy including Value Proposition, Branding, Pricing etc.</a:t>
            </a:r>
            <a:endParaRPr/>
          </a:p>
          <a:p>
            <a:pPr indent="0" lvl="0" marL="152400" marR="0" rtl="0" algn="l">
              <a:lnSpc>
                <a:spcPct val="150000"/>
              </a:lnSpc>
              <a:spcBef>
                <a:spcPts val="0"/>
              </a:spcBef>
              <a:spcAft>
                <a:spcPts val="0"/>
              </a:spcAft>
              <a:buClr>
                <a:schemeClr val="dk1"/>
              </a:buClr>
              <a:buSzPts val="2500"/>
              <a:buFont typeface="Bebas Neue"/>
              <a:buNone/>
            </a:pPr>
            <a:r>
              <a:rPr b="0" i="0" lang="en-US" sz="1050" u="none" cap="none" strike="noStrike">
                <a:solidFill>
                  <a:schemeClr val="dk1"/>
                </a:solidFill>
                <a:latin typeface="Roboto Mono"/>
                <a:ea typeface="Roboto Mono"/>
                <a:cs typeface="Roboto Mono"/>
                <a:sym typeface="Roboto Mono"/>
              </a:rPr>
              <a:t>  </a:t>
            </a:r>
            <a:endParaRPr b="1" i="0" sz="1400" u="none" cap="none" strike="noStrike">
              <a:solidFill>
                <a:schemeClr val="dk1"/>
              </a:solidFill>
              <a:latin typeface="Roboto Mono"/>
              <a:ea typeface="Roboto Mono"/>
              <a:cs typeface="Roboto Mono"/>
              <a:sym typeface="Roboto Mono"/>
            </a:endParaRPr>
          </a:p>
          <a:p>
            <a:pPr indent="0" lvl="0" marL="152400" marR="0" rtl="0" algn="l">
              <a:lnSpc>
                <a:spcPct val="150000"/>
              </a:lnSpc>
              <a:spcBef>
                <a:spcPts val="0"/>
              </a:spcBef>
              <a:spcAft>
                <a:spcPts val="0"/>
              </a:spcAft>
              <a:buClr>
                <a:schemeClr val="dk1"/>
              </a:buClr>
              <a:buSzPts val="2500"/>
              <a:buFont typeface="Bebas Neue"/>
              <a:buNone/>
            </a:pPr>
            <a:r>
              <a:rPr b="1" i="0" lang="en-US" sz="1400" u="none" cap="none" strike="noStrike">
                <a:solidFill>
                  <a:schemeClr val="dk1"/>
                </a:solidFill>
                <a:latin typeface="Roboto Mono"/>
                <a:ea typeface="Roboto Mono"/>
                <a:cs typeface="Roboto Mono"/>
                <a:sym typeface="Roboto Mono"/>
              </a:rPr>
              <a:t>RESULT: </a:t>
            </a:r>
            <a:r>
              <a:rPr b="0" i="0" lang="en-US" sz="1050" u="none" cap="none" strike="noStrike">
                <a:solidFill>
                  <a:schemeClr val="dk1"/>
                </a:solidFill>
                <a:latin typeface="Roboto Mono"/>
                <a:ea typeface="Roboto Mono"/>
                <a:cs typeface="Roboto Mono"/>
                <a:sym typeface="Roboto Mono"/>
              </a:rPr>
              <a:t>The strategic plan was appreciated by industry experts and investors and helped contribute to the company’s capital funding round.</a:t>
            </a:r>
            <a:endParaRPr b="1" i="0" sz="1050" u="none" cap="none" strike="noStrike">
              <a:solidFill>
                <a:schemeClr val="dk1"/>
              </a:solidFill>
              <a:latin typeface="Roboto Mono"/>
              <a:ea typeface="Roboto Mono"/>
              <a:cs typeface="Roboto Mono"/>
              <a:sym typeface="Roboto Mono"/>
            </a:endParaRPr>
          </a:p>
        </p:txBody>
      </p:sp>
      <p:cxnSp>
        <p:nvCxnSpPr>
          <p:cNvPr id="535" name="Google Shape;535;p25"/>
          <p:cNvCxnSpPr/>
          <p:nvPr/>
        </p:nvCxnSpPr>
        <p:spPr>
          <a:xfrm>
            <a:off x="4459116" y="989513"/>
            <a:ext cx="0" cy="4004518"/>
          </a:xfrm>
          <a:prstGeom prst="straightConnector1">
            <a:avLst/>
          </a:prstGeom>
          <a:noFill/>
          <a:ln cap="flat" cmpd="sng" w="9525">
            <a:solidFill>
              <a:srgbClr val="181818"/>
            </a:solidFill>
            <a:prstDash val="solid"/>
            <a:round/>
            <a:headEnd len="sm" w="sm" type="none"/>
            <a:tailEnd len="sm" w="sm" type="none"/>
          </a:ln>
        </p:spPr>
      </p:cxnSp>
      <p:sp>
        <p:nvSpPr>
          <p:cNvPr id="536" name="Google Shape;536;p25"/>
          <p:cNvSpPr/>
          <p:nvPr/>
        </p:nvSpPr>
        <p:spPr>
          <a:xfrm>
            <a:off x="7377294" y="5643"/>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25"/>
          <p:cNvSpPr txBox="1"/>
          <p:nvPr/>
        </p:nvSpPr>
        <p:spPr>
          <a:xfrm>
            <a:off x="7773730" y="54186"/>
            <a:ext cx="13702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descr="Vosyn | LinkedIn" id="538" name="Google Shape;538;p25"/>
          <p:cNvPicPr preferRelativeResize="0"/>
          <p:nvPr/>
        </p:nvPicPr>
        <p:blipFill rotWithShape="1">
          <a:blip r:embed="rId3">
            <a:alphaModFix/>
          </a:blip>
          <a:srcRect b="0" l="0" r="0" t="0"/>
          <a:stretch/>
        </p:blipFill>
        <p:spPr>
          <a:xfrm>
            <a:off x="8376356" y="4375856"/>
            <a:ext cx="767644" cy="767644"/>
          </a:xfrm>
          <a:prstGeom prst="rect">
            <a:avLst/>
          </a:prstGeom>
          <a:noFill/>
          <a:ln>
            <a:noFill/>
          </a:ln>
        </p:spPr>
      </p:pic>
      <p:pic>
        <p:nvPicPr>
          <p:cNvPr id="539" name="Google Shape;539;p25"/>
          <p:cNvPicPr preferRelativeResize="0"/>
          <p:nvPr/>
        </p:nvPicPr>
        <p:blipFill rotWithShape="1">
          <a:blip r:embed="rId4">
            <a:alphaModFix/>
          </a:blip>
          <a:srcRect b="0" l="0" r="0" t="0"/>
          <a:stretch/>
        </p:blipFill>
        <p:spPr>
          <a:xfrm>
            <a:off x="4948713" y="1137359"/>
            <a:ext cx="3532730" cy="29984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My Education</a:t>
            </a:r>
            <a:endParaRPr/>
          </a:p>
        </p:txBody>
      </p:sp>
      <p:sp>
        <p:nvSpPr>
          <p:cNvPr id="545" name="Google Shape;545;p27"/>
          <p:cNvSpPr txBox="1"/>
          <p:nvPr>
            <p:ph idx="1" type="subTitle"/>
          </p:nvPr>
        </p:nvSpPr>
        <p:spPr>
          <a:xfrm>
            <a:off x="678748" y="1671212"/>
            <a:ext cx="4119034" cy="44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1400"/>
              <a:t>MASTER OF BUSINESS ADMINISTRATION ( STEM )</a:t>
            </a:r>
            <a:endParaRPr/>
          </a:p>
        </p:txBody>
      </p:sp>
      <p:pic>
        <p:nvPicPr>
          <p:cNvPr descr="University of San Francisco (USF)" id="546" name="Google Shape;546;p27"/>
          <p:cNvPicPr preferRelativeResize="0"/>
          <p:nvPr/>
        </p:nvPicPr>
        <p:blipFill rotWithShape="1">
          <a:blip r:embed="rId3">
            <a:alphaModFix/>
          </a:blip>
          <a:srcRect b="0" l="0" r="0" t="0"/>
          <a:stretch/>
        </p:blipFill>
        <p:spPr>
          <a:xfrm>
            <a:off x="709252" y="2399973"/>
            <a:ext cx="2551497" cy="1433617"/>
          </a:xfrm>
          <a:prstGeom prst="rect">
            <a:avLst/>
          </a:prstGeom>
          <a:noFill/>
          <a:ln>
            <a:noFill/>
          </a:ln>
        </p:spPr>
      </p:pic>
      <p:pic>
        <p:nvPicPr>
          <p:cNvPr descr="London Business School - Wikipedia" id="547" name="Google Shape;547;p27"/>
          <p:cNvPicPr preferRelativeResize="0"/>
          <p:nvPr/>
        </p:nvPicPr>
        <p:blipFill rotWithShape="1">
          <a:blip r:embed="rId4">
            <a:alphaModFix/>
          </a:blip>
          <a:srcRect b="0" l="0" r="0" t="0"/>
          <a:stretch/>
        </p:blipFill>
        <p:spPr>
          <a:xfrm>
            <a:off x="4910933" y="731656"/>
            <a:ext cx="1151202" cy="1074566"/>
          </a:xfrm>
          <a:prstGeom prst="rect">
            <a:avLst/>
          </a:prstGeom>
          <a:noFill/>
          <a:ln>
            <a:noFill/>
          </a:ln>
        </p:spPr>
      </p:pic>
      <p:pic>
        <p:nvPicPr>
          <p:cNvPr descr="Curtin University | AACSB Accredited" id="548" name="Google Shape;548;p27"/>
          <p:cNvPicPr preferRelativeResize="0"/>
          <p:nvPr/>
        </p:nvPicPr>
        <p:blipFill rotWithShape="1">
          <a:blip r:embed="rId5">
            <a:alphaModFix/>
          </a:blip>
          <a:srcRect b="0" l="0" r="0" t="0"/>
          <a:stretch/>
        </p:blipFill>
        <p:spPr>
          <a:xfrm>
            <a:off x="4936132" y="2278595"/>
            <a:ext cx="1193736" cy="1058684"/>
          </a:xfrm>
          <a:prstGeom prst="rect">
            <a:avLst/>
          </a:prstGeom>
          <a:noFill/>
          <a:ln>
            <a:noFill/>
          </a:ln>
        </p:spPr>
      </p:pic>
      <p:pic>
        <p:nvPicPr>
          <p:cNvPr descr="Salesforce Signs On as Founding Partner of InclusionHub, a Comprehensive  Digital Accessibility Resource &amp; Database" id="549" name="Google Shape;549;p27"/>
          <p:cNvPicPr preferRelativeResize="0"/>
          <p:nvPr/>
        </p:nvPicPr>
        <p:blipFill rotWithShape="1">
          <a:blip r:embed="rId6">
            <a:alphaModFix/>
          </a:blip>
          <a:srcRect b="0" l="0" r="0" t="0"/>
          <a:stretch/>
        </p:blipFill>
        <p:spPr>
          <a:xfrm>
            <a:off x="4706621" y="3833590"/>
            <a:ext cx="1581292" cy="1074566"/>
          </a:xfrm>
          <a:prstGeom prst="rect">
            <a:avLst/>
          </a:prstGeom>
          <a:noFill/>
          <a:ln>
            <a:noFill/>
          </a:ln>
        </p:spPr>
      </p:pic>
      <p:sp>
        <p:nvSpPr>
          <p:cNvPr id="550" name="Google Shape;550;p27"/>
          <p:cNvSpPr txBox="1"/>
          <p:nvPr/>
        </p:nvSpPr>
        <p:spPr>
          <a:xfrm>
            <a:off x="701136" y="2124706"/>
            <a:ext cx="326248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Marketing Concentration</a:t>
            </a:r>
            <a:endParaRPr/>
          </a:p>
        </p:txBody>
      </p:sp>
      <p:sp>
        <p:nvSpPr>
          <p:cNvPr id="551" name="Google Shape;551;p27"/>
          <p:cNvSpPr txBox="1"/>
          <p:nvPr/>
        </p:nvSpPr>
        <p:spPr>
          <a:xfrm>
            <a:off x="6007635" y="731375"/>
            <a:ext cx="20884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BRAND MANAGEMENT</a:t>
            </a:r>
            <a:endParaRPr/>
          </a:p>
        </p:txBody>
      </p:sp>
      <p:sp>
        <p:nvSpPr>
          <p:cNvPr id="552" name="Google Shape;552;p27"/>
          <p:cNvSpPr txBox="1"/>
          <p:nvPr/>
        </p:nvSpPr>
        <p:spPr>
          <a:xfrm>
            <a:off x="6268222" y="3834745"/>
            <a:ext cx="16518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 IN MARKETING</a:t>
            </a:r>
            <a:endParaRPr/>
          </a:p>
        </p:txBody>
      </p:sp>
      <p:sp>
        <p:nvSpPr>
          <p:cNvPr id="553" name="Google Shape;553;p27"/>
          <p:cNvSpPr txBox="1"/>
          <p:nvPr/>
        </p:nvSpPr>
        <p:spPr>
          <a:xfrm>
            <a:off x="6158092" y="2284715"/>
            <a:ext cx="18908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DIGITAL BRANDING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2"/>
          <p:cNvSpPr txBox="1"/>
          <p:nvPr>
            <p:ph type="title"/>
          </p:nvPr>
        </p:nvSpPr>
        <p:spPr>
          <a:xfrm>
            <a:off x="720000" y="1144935"/>
            <a:ext cx="6053333"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6600"/>
              <a:t>THANK  YOU!</a:t>
            </a:r>
            <a:endParaRPr/>
          </a:p>
        </p:txBody>
      </p:sp>
      <p:sp>
        <p:nvSpPr>
          <p:cNvPr id="559" name="Google Shape;559;p32"/>
          <p:cNvSpPr txBox="1"/>
          <p:nvPr/>
        </p:nvSpPr>
        <p:spPr>
          <a:xfrm>
            <a:off x="5023556" y="2709333"/>
            <a:ext cx="3127022" cy="7386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Abha Yadav</a:t>
            </a:r>
            <a:endParaRPr/>
          </a:p>
          <a:p>
            <a:pPr indent="0" lvl="0" marL="0" marR="0" rtl="0" algn="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+1 4088335409</a:t>
            </a:r>
            <a:endParaRPr/>
          </a:p>
          <a:p>
            <a:pPr indent="0" lvl="0" marL="0" marR="0" rtl="0" algn="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ayadav5@dons.usfca.edu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26"/>
          <p:cNvSpPr txBox="1"/>
          <p:nvPr>
            <p:ph type="title"/>
          </p:nvPr>
        </p:nvSpPr>
        <p:spPr>
          <a:xfrm>
            <a:off x="3676625" y="1941850"/>
            <a:ext cx="4752300" cy="16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4400"/>
              <a:t>EDUCATION</a:t>
            </a:r>
            <a:endParaRPr sz="4400"/>
          </a:p>
        </p:txBody>
      </p:sp>
      <p:pic>
        <p:nvPicPr>
          <p:cNvPr descr="60 Inspiring Examples of Black and White Pictures" id="565" name="Google Shape;565;p26"/>
          <p:cNvPicPr preferRelativeResize="0"/>
          <p:nvPr/>
        </p:nvPicPr>
        <p:blipFill rotWithShape="1">
          <a:blip r:embed="rId3">
            <a:alphaModFix/>
          </a:blip>
          <a:srcRect b="0" l="0" r="0" t="0"/>
          <a:stretch/>
        </p:blipFill>
        <p:spPr>
          <a:xfrm>
            <a:off x="-33866" y="1253064"/>
            <a:ext cx="2957689" cy="3890433"/>
          </a:xfrm>
          <a:prstGeom prst="rect">
            <a:avLst/>
          </a:prstGeom>
          <a:noFill/>
          <a:ln>
            <a:noFill/>
          </a:ln>
        </p:spPr>
      </p:pic>
      <p:sp>
        <p:nvSpPr>
          <p:cNvPr id="566" name="Google Shape;566;p26"/>
          <p:cNvSpPr txBox="1"/>
          <p:nvPr>
            <p:ph idx="1" type="subTitle"/>
          </p:nvPr>
        </p:nvSpPr>
        <p:spPr>
          <a:xfrm>
            <a:off x="4285822" y="3043093"/>
            <a:ext cx="4406620" cy="691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b="1" lang="en-US" sz="1600"/>
              <a:t>QUALIFICATIONS, PROJECTS, SAMPLES</a:t>
            </a:r>
            <a:endParaRPr/>
          </a:p>
        </p:txBody>
      </p:sp>
      <p:sp>
        <p:nvSpPr>
          <p:cNvPr id="567" name="Google Shape;567;p26"/>
          <p:cNvSpPr/>
          <p:nvPr/>
        </p:nvSpPr>
        <p:spPr>
          <a:xfrm>
            <a:off x="4395118" y="3043093"/>
            <a:ext cx="4297323" cy="454289"/>
          </a:xfrm>
          <a:prstGeom prst="rect">
            <a:avLst/>
          </a:prstGeom>
          <a:no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8"/>
          <p:cNvSpPr txBox="1"/>
          <p:nvPr>
            <p:ph idx="1" type="subTitle"/>
          </p:nvPr>
        </p:nvSpPr>
        <p:spPr>
          <a:xfrm>
            <a:off x="715099" y="1238525"/>
            <a:ext cx="3236011"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rPr lang="en-US" sz="1400"/>
              <a:t>UNILEVER: QUALITATIVE MARKET RESEARCH </a:t>
            </a:r>
            <a:endParaRPr/>
          </a:p>
        </p:txBody>
      </p:sp>
      <p:sp>
        <p:nvSpPr>
          <p:cNvPr id="573" name="Google Shape;573;p28"/>
          <p:cNvSpPr txBox="1"/>
          <p:nvPr>
            <p:ph idx="2" type="subTitle"/>
          </p:nvPr>
        </p:nvSpPr>
        <p:spPr>
          <a:xfrm>
            <a:off x="4800269" y="1253775"/>
            <a:ext cx="3395464"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rPr lang="en-US" sz="1400"/>
              <a:t>ENIGMA DATA : MARKETING RESEARCH AND CUSTOMER ONBOARDING PLAN</a:t>
            </a:r>
            <a:endParaRPr/>
          </a:p>
        </p:txBody>
      </p:sp>
      <p:sp>
        <p:nvSpPr>
          <p:cNvPr id="574" name="Google Shape;574;p28"/>
          <p:cNvSpPr txBox="1"/>
          <p:nvPr>
            <p:ph idx="3" type="subTitle"/>
          </p:nvPr>
        </p:nvSpPr>
        <p:spPr>
          <a:xfrm>
            <a:off x="715100" y="1975950"/>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575" name="Google Shape;575;p28"/>
          <p:cNvSpPr txBox="1"/>
          <p:nvPr>
            <p:ph idx="4" type="subTitle"/>
          </p:nvPr>
        </p:nvSpPr>
        <p:spPr>
          <a:xfrm>
            <a:off x="4800269" y="1975950"/>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576" name="Google Shape;576;p2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STEM MBA CLIENT PROJECTS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9"/>
          <p:cNvSpPr txBox="1"/>
          <p:nvPr>
            <p:ph idx="1" type="subTitle"/>
          </p:nvPr>
        </p:nvSpPr>
        <p:spPr>
          <a:xfrm>
            <a:off x="715100" y="537906"/>
            <a:ext cx="2907600"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rPr lang="en-US" sz="1200"/>
              <a:t>OHANA AI: GO-TO-MARKET STRATEGY, UX OPTIMIZATION</a:t>
            </a:r>
            <a:endParaRPr/>
          </a:p>
        </p:txBody>
      </p:sp>
      <p:sp>
        <p:nvSpPr>
          <p:cNvPr id="582" name="Google Shape;582;p29"/>
          <p:cNvSpPr txBox="1"/>
          <p:nvPr>
            <p:ph idx="2" type="subTitle"/>
          </p:nvPr>
        </p:nvSpPr>
        <p:spPr>
          <a:xfrm>
            <a:off x="4947025" y="2423150"/>
            <a:ext cx="2907600"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rPr lang="en-US" sz="1400"/>
              <a:t>SOCIAL ENTERPRISE: DIGITAL FUNDRAISING STRATEGY</a:t>
            </a:r>
            <a:endParaRPr/>
          </a:p>
        </p:txBody>
      </p:sp>
      <p:sp>
        <p:nvSpPr>
          <p:cNvPr id="583" name="Google Shape;583;p29"/>
          <p:cNvSpPr txBox="1"/>
          <p:nvPr>
            <p:ph idx="3" type="subTitle"/>
          </p:nvPr>
        </p:nvSpPr>
        <p:spPr>
          <a:xfrm>
            <a:off x="715100" y="1259131"/>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584" name="Google Shape;584;p29"/>
          <p:cNvSpPr txBox="1"/>
          <p:nvPr>
            <p:ph idx="4" type="subTitle"/>
          </p:nvPr>
        </p:nvSpPr>
        <p:spPr>
          <a:xfrm>
            <a:off x="4947025" y="2827225"/>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6"/>
          <p:cNvSpPr txBox="1"/>
          <p:nvPr>
            <p:ph type="title"/>
          </p:nvPr>
        </p:nvSpPr>
        <p:spPr>
          <a:xfrm>
            <a:off x="720000" y="405784"/>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600"/>
              <a:t>Weee! Inc. </a:t>
            </a:r>
            <a:r>
              <a:rPr b="0" lang="en-US" sz="1600"/>
              <a:t>( Online grocery platform )</a:t>
            </a:r>
            <a:endParaRPr/>
          </a:p>
        </p:txBody>
      </p:sp>
      <p:sp>
        <p:nvSpPr>
          <p:cNvPr id="205" name="Google Shape;205;p6"/>
          <p:cNvSpPr txBox="1"/>
          <p:nvPr/>
        </p:nvSpPr>
        <p:spPr>
          <a:xfrm>
            <a:off x="90311" y="82560"/>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pic>
        <p:nvPicPr>
          <p:cNvPr id="206" name="Google Shape;206;p6"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pic>
        <p:nvPicPr>
          <p:cNvPr id="207" name="Google Shape;207;p6"/>
          <p:cNvPicPr preferRelativeResize="0"/>
          <p:nvPr/>
        </p:nvPicPr>
        <p:blipFill>
          <a:blip r:embed="rId4">
            <a:alphaModFix/>
          </a:blip>
          <a:stretch>
            <a:fillRect/>
          </a:stretch>
        </p:blipFill>
        <p:spPr>
          <a:xfrm>
            <a:off x="372175" y="1039350"/>
            <a:ext cx="7252099" cy="33268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0"/>
          <p:cNvSpPr txBox="1"/>
          <p:nvPr>
            <p:ph idx="1" type="subTitle"/>
          </p:nvPr>
        </p:nvSpPr>
        <p:spPr>
          <a:xfrm>
            <a:off x="692522" y="1091768"/>
            <a:ext cx="7458056"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rPr lang="en-US" sz="1200"/>
              <a:t>AIRBNB : </a:t>
            </a:r>
            <a:r>
              <a:rPr b="0" lang="en-US" sz="1200"/>
              <a:t>Historical data analysis ( SQL, Tableau)</a:t>
            </a:r>
            <a:endParaRPr/>
          </a:p>
        </p:txBody>
      </p:sp>
      <p:sp>
        <p:nvSpPr>
          <p:cNvPr id="590" name="Google Shape;590;p3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000"/>
              <a:t>OTHER MBA PROJECTS</a:t>
            </a:r>
            <a:endParaRPr/>
          </a:p>
        </p:txBody>
      </p:sp>
      <p:sp>
        <p:nvSpPr>
          <p:cNvPr id="591" name="Google Shape;591;p30"/>
          <p:cNvSpPr txBox="1"/>
          <p:nvPr/>
        </p:nvSpPr>
        <p:spPr>
          <a:xfrm>
            <a:off x="675586" y="1402213"/>
            <a:ext cx="7748413"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UBEREATS: </a:t>
            </a:r>
            <a:r>
              <a:rPr b="0" i="0" lang="en-US" sz="1200" u="none" cap="none" strike="noStrike">
                <a:solidFill>
                  <a:schemeClr val="dk1"/>
                </a:solidFill>
                <a:latin typeface="Lexend Exa"/>
                <a:ea typeface="Lexend Exa"/>
                <a:cs typeface="Lexend Exa"/>
                <a:sym typeface="Lexend Exa"/>
              </a:rPr>
              <a:t>Business Strategy Ideation and Management</a:t>
            </a:r>
            <a:endParaRPr/>
          </a:p>
        </p:txBody>
      </p:sp>
      <p:sp>
        <p:nvSpPr>
          <p:cNvPr id="592" name="Google Shape;592;p30"/>
          <p:cNvSpPr txBox="1"/>
          <p:nvPr/>
        </p:nvSpPr>
        <p:spPr>
          <a:xfrm>
            <a:off x="669940" y="1735235"/>
            <a:ext cx="7887038"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BED, BATH AND BEYOND: </a:t>
            </a:r>
            <a:r>
              <a:rPr b="0" i="0" lang="en-US" sz="1200" u="none" cap="none" strike="noStrike">
                <a:solidFill>
                  <a:schemeClr val="dk1"/>
                </a:solidFill>
                <a:latin typeface="Lexend Exa"/>
                <a:ea typeface="Lexend Exa"/>
                <a:cs typeface="Lexend Exa"/>
                <a:sym typeface="Lexend Exa"/>
              </a:rPr>
              <a:t>Financial Analysis &amp; Forecasting</a:t>
            </a:r>
            <a:endParaRPr/>
          </a:p>
        </p:txBody>
      </p:sp>
      <p:sp>
        <p:nvSpPr>
          <p:cNvPr id="593" name="Google Shape;593;p30"/>
          <p:cNvSpPr txBox="1"/>
          <p:nvPr/>
        </p:nvSpPr>
        <p:spPr>
          <a:xfrm>
            <a:off x="664275" y="2620364"/>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TEAM BUILDING and LEADING: </a:t>
            </a:r>
            <a:r>
              <a:rPr b="0" i="0" lang="en-US" sz="1200" u="none" cap="none" strike="noStrike">
                <a:solidFill>
                  <a:schemeClr val="dk1"/>
                </a:solidFill>
                <a:latin typeface="Lexend Exa"/>
                <a:ea typeface="Lexend Exa"/>
                <a:cs typeface="Lexend Exa"/>
                <a:sym typeface="Lexend Exa"/>
              </a:rPr>
              <a:t>Lessons from NBA, NFL players</a:t>
            </a:r>
            <a:endParaRPr/>
          </a:p>
        </p:txBody>
      </p:sp>
      <p:sp>
        <p:nvSpPr>
          <p:cNvPr id="594" name="Google Shape;594;p30"/>
          <p:cNvSpPr txBox="1"/>
          <p:nvPr/>
        </p:nvSpPr>
        <p:spPr>
          <a:xfrm>
            <a:off x="675564" y="3239211"/>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SOCIAL MEDIA STRATEGY ( Tik- Tok ) : </a:t>
            </a:r>
            <a:r>
              <a:rPr b="0" i="0" lang="en-US" sz="1200" u="none" cap="none" strike="noStrike">
                <a:solidFill>
                  <a:schemeClr val="dk1"/>
                </a:solidFill>
                <a:latin typeface="Lexend Exa"/>
                <a:ea typeface="Lexend Exa"/>
                <a:cs typeface="Lexend Exa"/>
                <a:sym typeface="Lexend Exa"/>
              </a:rPr>
              <a:t>Getting 10k subscribers in 1 week</a:t>
            </a:r>
            <a:endParaRPr/>
          </a:p>
        </p:txBody>
      </p:sp>
      <p:sp>
        <p:nvSpPr>
          <p:cNvPr id="595" name="Google Shape;595;p30"/>
          <p:cNvSpPr txBox="1"/>
          <p:nvPr/>
        </p:nvSpPr>
        <p:spPr>
          <a:xfrm>
            <a:off x="675564" y="2932069"/>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0" i="0" lang="en-US" sz="1200" u="none" cap="none" strike="noStrike">
                <a:solidFill>
                  <a:schemeClr val="dk1"/>
                </a:solidFill>
                <a:latin typeface="Lexend Exa"/>
                <a:ea typeface="Lexend Exa"/>
                <a:cs typeface="Lexend Exa"/>
                <a:sym typeface="Lexend Exa"/>
              </a:rPr>
              <a:t>DIGITAL TRANSFORMATION for </a:t>
            </a:r>
            <a:r>
              <a:rPr b="1" i="0" lang="en-US" sz="1200" u="none" cap="none" strike="noStrike">
                <a:solidFill>
                  <a:schemeClr val="dk1"/>
                </a:solidFill>
                <a:latin typeface="Lexend Exa"/>
                <a:ea typeface="Lexend Exa"/>
                <a:cs typeface="Lexend Exa"/>
                <a:sym typeface="Lexend Exa"/>
              </a:rPr>
              <a:t>MS OFFICE </a:t>
            </a:r>
            <a:r>
              <a:rPr b="0" i="0" lang="en-US" sz="1200" u="none" cap="none" strike="noStrike">
                <a:solidFill>
                  <a:schemeClr val="dk1"/>
                </a:solidFill>
                <a:latin typeface="Lexend Exa"/>
                <a:ea typeface="Lexend Exa"/>
                <a:cs typeface="Lexend Exa"/>
                <a:sym typeface="Lexend Exa"/>
              </a:rPr>
              <a:t>products</a:t>
            </a:r>
            <a:r>
              <a:rPr b="1" i="0" lang="en-US" sz="1200" u="none" cap="none" strike="noStrike">
                <a:solidFill>
                  <a:schemeClr val="dk1"/>
                </a:solidFill>
                <a:latin typeface="Lexend Exa"/>
                <a:ea typeface="Lexend Exa"/>
                <a:cs typeface="Lexend Exa"/>
                <a:sym typeface="Lexend Exa"/>
              </a:rPr>
              <a:t> </a:t>
            </a:r>
            <a:endParaRPr/>
          </a:p>
        </p:txBody>
      </p:sp>
      <p:sp>
        <p:nvSpPr>
          <p:cNvPr id="596" name="Google Shape;596;p30"/>
          <p:cNvSpPr txBox="1"/>
          <p:nvPr/>
        </p:nvSpPr>
        <p:spPr>
          <a:xfrm>
            <a:off x="652984" y="4470524"/>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PREDICTIVE ANALYTICS AND DATA MINING  </a:t>
            </a:r>
            <a:endParaRPr/>
          </a:p>
        </p:txBody>
      </p:sp>
      <p:sp>
        <p:nvSpPr>
          <p:cNvPr id="597" name="Google Shape;597;p30"/>
          <p:cNvSpPr txBox="1"/>
          <p:nvPr/>
        </p:nvSpPr>
        <p:spPr>
          <a:xfrm>
            <a:off x="664287" y="2037750"/>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HI-BOY e-SCOOTERS: </a:t>
            </a:r>
            <a:r>
              <a:rPr b="0" i="0" lang="en-US" sz="1200" u="none" cap="none" strike="noStrike">
                <a:solidFill>
                  <a:schemeClr val="dk1"/>
                </a:solidFill>
                <a:latin typeface="Lexend Exa"/>
                <a:ea typeface="Lexend Exa"/>
                <a:cs typeface="Lexend Exa"/>
                <a:sym typeface="Lexend Exa"/>
              </a:rPr>
              <a:t>Digital Marketing Strategy and Planning </a:t>
            </a:r>
            <a:endParaRPr/>
          </a:p>
        </p:txBody>
      </p:sp>
      <p:sp>
        <p:nvSpPr>
          <p:cNvPr id="598" name="Google Shape;598;p30"/>
          <p:cNvSpPr txBox="1"/>
          <p:nvPr/>
        </p:nvSpPr>
        <p:spPr>
          <a:xfrm>
            <a:off x="641685" y="3548255"/>
            <a:ext cx="8389406"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MARKETING MANAGEMENT SIMULATION </a:t>
            </a:r>
            <a:r>
              <a:rPr b="0" i="0" lang="en-US" sz="1200" u="none" cap="none" strike="noStrike">
                <a:solidFill>
                  <a:schemeClr val="dk1"/>
                </a:solidFill>
                <a:latin typeface="Lexend Exa"/>
                <a:ea typeface="Lexend Exa"/>
                <a:cs typeface="Lexend Exa"/>
                <a:sym typeface="Lexend Exa"/>
              </a:rPr>
              <a:t>: Brand Launch, Competition Analysis</a:t>
            </a:r>
            <a:endParaRPr/>
          </a:p>
        </p:txBody>
      </p:sp>
      <p:sp>
        <p:nvSpPr>
          <p:cNvPr id="599" name="Google Shape;599;p30"/>
          <p:cNvSpPr txBox="1"/>
          <p:nvPr/>
        </p:nvSpPr>
        <p:spPr>
          <a:xfrm>
            <a:off x="664274" y="2324063"/>
            <a:ext cx="8389395"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FIGS: </a:t>
            </a:r>
            <a:r>
              <a:rPr b="0" i="0" lang="en-US" sz="1200" u="none" cap="none" strike="noStrike">
                <a:solidFill>
                  <a:schemeClr val="dk1"/>
                </a:solidFill>
                <a:latin typeface="Lexend Exa"/>
                <a:ea typeface="Lexend Exa"/>
                <a:cs typeface="Lexend Exa"/>
                <a:sym typeface="Lexend Exa"/>
              </a:rPr>
              <a:t>Company Analysis, and expansion-based growth strategy</a:t>
            </a:r>
            <a:endParaRPr/>
          </a:p>
        </p:txBody>
      </p:sp>
      <p:sp>
        <p:nvSpPr>
          <p:cNvPr id="600" name="Google Shape;600;p30"/>
          <p:cNvSpPr txBox="1"/>
          <p:nvPr/>
        </p:nvSpPr>
        <p:spPr>
          <a:xfrm>
            <a:off x="636039" y="3869990"/>
            <a:ext cx="8389406"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INNOVATION PROJECT: </a:t>
            </a:r>
            <a:r>
              <a:rPr b="0" i="0" lang="en-US" sz="1200" u="none" cap="none" strike="noStrike">
                <a:solidFill>
                  <a:schemeClr val="dk1"/>
                </a:solidFill>
                <a:latin typeface="Lexend Exa"/>
                <a:ea typeface="Lexend Exa"/>
                <a:cs typeface="Lexend Exa"/>
                <a:sym typeface="Lexend Exa"/>
              </a:rPr>
              <a:t>Launching my own AI-powered mental health app</a:t>
            </a:r>
            <a:endParaRPr/>
          </a:p>
        </p:txBody>
      </p:sp>
      <p:sp>
        <p:nvSpPr>
          <p:cNvPr id="601" name="Google Shape;601;p30"/>
          <p:cNvSpPr txBox="1"/>
          <p:nvPr/>
        </p:nvSpPr>
        <p:spPr>
          <a:xfrm>
            <a:off x="641685" y="4188350"/>
            <a:ext cx="8389406" cy="445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2500"/>
              <a:buFont typeface="Bebas Neue"/>
              <a:buNone/>
            </a:pPr>
            <a:r>
              <a:rPr b="1" i="0" lang="en-US" sz="1200" u="none" cap="none" strike="noStrike">
                <a:solidFill>
                  <a:schemeClr val="dk1"/>
                </a:solidFill>
                <a:latin typeface="Lexend Exa"/>
                <a:ea typeface="Lexend Exa"/>
                <a:cs typeface="Lexend Exa"/>
                <a:sym typeface="Lexend Exa"/>
              </a:rPr>
              <a:t>MAGIS PROJECT: </a:t>
            </a:r>
            <a:r>
              <a:rPr b="0" i="0" lang="en-US" sz="1200" u="none" cap="none" strike="noStrike">
                <a:solidFill>
                  <a:schemeClr val="dk1"/>
                </a:solidFill>
                <a:latin typeface="Lexend Exa"/>
                <a:ea typeface="Lexend Exa"/>
                <a:cs typeface="Lexend Exa"/>
                <a:sym typeface="Lexend Exa"/>
              </a:rPr>
              <a:t>Setting up a social enterprise </a:t>
            </a:r>
            <a:r>
              <a:rPr b="1" i="0" lang="en-US" sz="1200" u="none" cap="none" strike="noStrike">
                <a:solidFill>
                  <a:schemeClr val="dk1"/>
                </a:solidFill>
                <a:latin typeface="Lexend Exa"/>
                <a:ea typeface="Lexend Exa"/>
                <a:cs typeface="Lexend Exa"/>
                <a:sym typeface="Lexend Exa"/>
              </a:rPr>
              <a:t>( Live Cancer Free Foundation)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1"/>
          <p:cNvSpPr txBox="1"/>
          <p:nvPr>
            <p:ph idx="1" type="subTitle"/>
          </p:nvPr>
        </p:nvSpPr>
        <p:spPr>
          <a:xfrm>
            <a:off x="715100" y="2423150"/>
            <a:ext cx="2907600"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t/>
            </a:r>
            <a:endParaRPr/>
          </a:p>
        </p:txBody>
      </p:sp>
      <p:sp>
        <p:nvSpPr>
          <p:cNvPr id="607" name="Google Shape;607;p31"/>
          <p:cNvSpPr txBox="1"/>
          <p:nvPr>
            <p:ph idx="2" type="subTitle"/>
          </p:nvPr>
        </p:nvSpPr>
        <p:spPr>
          <a:xfrm>
            <a:off x="4947025" y="2423150"/>
            <a:ext cx="2907600" cy="445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500"/>
              <a:buFont typeface="Bebas Neue"/>
              <a:buNone/>
            </a:pPr>
            <a:r>
              <a:t/>
            </a:r>
            <a:endParaRPr/>
          </a:p>
        </p:txBody>
      </p:sp>
      <p:sp>
        <p:nvSpPr>
          <p:cNvPr id="608" name="Google Shape;608;p31"/>
          <p:cNvSpPr txBox="1"/>
          <p:nvPr>
            <p:ph idx="3" type="subTitle"/>
          </p:nvPr>
        </p:nvSpPr>
        <p:spPr>
          <a:xfrm>
            <a:off x="715100" y="2827225"/>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609" name="Google Shape;609;p31"/>
          <p:cNvSpPr txBox="1"/>
          <p:nvPr>
            <p:ph idx="4" type="subTitle"/>
          </p:nvPr>
        </p:nvSpPr>
        <p:spPr>
          <a:xfrm>
            <a:off x="4947025" y="2827225"/>
            <a:ext cx="2907600" cy="119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610" name="Google Shape;610;p3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SAMPLES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2"/>
          <p:cNvSpPr txBox="1"/>
          <p:nvPr>
            <p:ph type="title"/>
          </p:nvPr>
        </p:nvSpPr>
        <p:spPr>
          <a:xfrm>
            <a:off x="1492088" y="1441744"/>
            <a:ext cx="29202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hlink"/>
                </a:solidFill>
                <a:uFill>
                  <a:noFill/>
                </a:uFill>
                <a:hlinkClick action="ppaction://hlinksldjump" r:id="rId3"/>
              </a:rPr>
              <a:t>ABOUT ME</a:t>
            </a:r>
            <a:endParaRPr/>
          </a:p>
        </p:txBody>
      </p:sp>
      <p:sp>
        <p:nvSpPr>
          <p:cNvPr id="616" name="Google Shape;616;p2"/>
          <p:cNvSpPr txBox="1"/>
          <p:nvPr>
            <p:ph idx="2" type="title"/>
          </p:nvPr>
        </p:nvSpPr>
        <p:spPr>
          <a:xfrm>
            <a:off x="719999" y="1388250"/>
            <a:ext cx="1001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01.</a:t>
            </a:r>
            <a:endParaRPr/>
          </a:p>
        </p:txBody>
      </p:sp>
      <p:sp>
        <p:nvSpPr>
          <p:cNvPr id="617" name="Google Shape;617;p2"/>
          <p:cNvSpPr txBox="1"/>
          <p:nvPr>
            <p:ph idx="1" type="subTitle"/>
          </p:nvPr>
        </p:nvSpPr>
        <p:spPr>
          <a:xfrm>
            <a:off x="1450121" y="1778846"/>
            <a:ext cx="3615456"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 Background, Personal Statement</a:t>
            </a:r>
            <a:endParaRPr/>
          </a:p>
        </p:txBody>
      </p:sp>
      <p:sp>
        <p:nvSpPr>
          <p:cNvPr id="618" name="Google Shape;618;p2"/>
          <p:cNvSpPr txBox="1"/>
          <p:nvPr>
            <p:ph idx="3" type="title"/>
          </p:nvPr>
        </p:nvSpPr>
        <p:spPr>
          <a:xfrm>
            <a:off x="1426248" y="2519112"/>
            <a:ext cx="480410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PROFESSIONAL EXPERIENCE</a:t>
            </a:r>
            <a:endParaRPr/>
          </a:p>
        </p:txBody>
      </p:sp>
      <p:sp>
        <p:nvSpPr>
          <p:cNvPr id="619" name="Google Shape;619;p2"/>
          <p:cNvSpPr txBox="1"/>
          <p:nvPr>
            <p:ph idx="4" type="title"/>
          </p:nvPr>
        </p:nvSpPr>
        <p:spPr>
          <a:xfrm>
            <a:off x="640975" y="2536237"/>
            <a:ext cx="1001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02.</a:t>
            </a:r>
            <a:endParaRPr/>
          </a:p>
        </p:txBody>
      </p:sp>
      <p:sp>
        <p:nvSpPr>
          <p:cNvPr id="620" name="Google Shape;620;p2"/>
          <p:cNvSpPr txBox="1"/>
          <p:nvPr>
            <p:ph idx="5" type="subTitle"/>
          </p:nvPr>
        </p:nvSpPr>
        <p:spPr>
          <a:xfrm>
            <a:off x="1450121" y="2910728"/>
            <a:ext cx="3900812"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 Organizations, Projects, Samples</a:t>
            </a:r>
            <a:endParaRPr/>
          </a:p>
        </p:txBody>
      </p:sp>
      <p:sp>
        <p:nvSpPr>
          <p:cNvPr id="621" name="Google Shape;621;p2"/>
          <p:cNvSpPr txBox="1"/>
          <p:nvPr>
            <p:ph idx="6" type="title"/>
          </p:nvPr>
        </p:nvSpPr>
        <p:spPr>
          <a:xfrm>
            <a:off x="1426248" y="3818975"/>
            <a:ext cx="29202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EDUCATION</a:t>
            </a:r>
            <a:endParaRPr/>
          </a:p>
        </p:txBody>
      </p:sp>
      <p:sp>
        <p:nvSpPr>
          <p:cNvPr id="622" name="Google Shape;622;p2"/>
          <p:cNvSpPr txBox="1"/>
          <p:nvPr>
            <p:ph idx="7" type="title"/>
          </p:nvPr>
        </p:nvSpPr>
        <p:spPr>
          <a:xfrm>
            <a:off x="719999" y="3753275"/>
            <a:ext cx="1001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03.</a:t>
            </a:r>
            <a:endParaRPr/>
          </a:p>
        </p:txBody>
      </p:sp>
      <p:sp>
        <p:nvSpPr>
          <p:cNvPr id="623" name="Google Shape;623;p2"/>
          <p:cNvSpPr txBox="1"/>
          <p:nvPr>
            <p:ph idx="8" type="subTitle"/>
          </p:nvPr>
        </p:nvSpPr>
        <p:spPr>
          <a:xfrm>
            <a:off x="1450121" y="4131050"/>
            <a:ext cx="4577502"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 Qualifications, Projects, Samples</a:t>
            </a:r>
            <a:endParaRPr/>
          </a:p>
        </p:txBody>
      </p:sp>
      <p:sp>
        <p:nvSpPr>
          <p:cNvPr id="624" name="Google Shape;624;p2"/>
          <p:cNvSpPr txBox="1"/>
          <p:nvPr>
            <p:ph idx="9"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TABLE OF CONTENTS</a:t>
            </a:r>
            <a:endParaRPr/>
          </a:p>
        </p:txBody>
      </p:sp>
      <p:pic>
        <p:nvPicPr>
          <p:cNvPr descr="Black And White Photos, Download The BEST Free Black And White Stock Photos  &amp; HD Images" id="625" name="Google Shape;625;p2"/>
          <p:cNvPicPr preferRelativeResize="0"/>
          <p:nvPr/>
        </p:nvPicPr>
        <p:blipFill rotWithShape="1">
          <a:blip r:embed="rId4">
            <a:alphaModFix/>
          </a:blip>
          <a:srcRect b="0" l="0" r="0" t="0"/>
          <a:stretch/>
        </p:blipFill>
        <p:spPr>
          <a:xfrm>
            <a:off x="6191813" y="1162757"/>
            <a:ext cx="2460978" cy="3980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1000"/>
                                        <p:tgtEl>
                                          <p:spTgt spid="6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1000"/>
                                        <p:tgtEl>
                                          <p:spTgt spid="6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000"/>
                                        <p:tgtEl>
                                          <p:spTgt spid="6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4"/>
          <p:cNvSpPr txBox="1"/>
          <p:nvPr>
            <p:ph idx="1" type="subTitle"/>
          </p:nvPr>
        </p:nvSpPr>
        <p:spPr>
          <a:xfrm>
            <a:off x="4850668" y="3325315"/>
            <a:ext cx="4293332" cy="691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b="1" lang="en-US" sz="1600"/>
              <a:t>ORGANIZATIONS, PROJECTS, SAMPLES</a:t>
            </a:r>
            <a:endParaRPr/>
          </a:p>
        </p:txBody>
      </p:sp>
      <p:sp>
        <p:nvSpPr>
          <p:cNvPr id="631" name="Google Shape;631;p4"/>
          <p:cNvSpPr txBox="1"/>
          <p:nvPr>
            <p:ph type="title"/>
          </p:nvPr>
        </p:nvSpPr>
        <p:spPr>
          <a:xfrm>
            <a:off x="4571999" y="1941850"/>
            <a:ext cx="3856925" cy="16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3600"/>
              <a:t>WORK EXPERIENCE</a:t>
            </a:r>
            <a:endParaRPr/>
          </a:p>
        </p:txBody>
      </p:sp>
      <p:sp>
        <p:nvSpPr>
          <p:cNvPr id="632" name="Google Shape;632;p4"/>
          <p:cNvSpPr/>
          <p:nvPr/>
        </p:nvSpPr>
        <p:spPr>
          <a:xfrm>
            <a:off x="5008711" y="3327490"/>
            <a:ext cx="4056268" cy="454289"/>
          </a:xfrm>
          <a:prstGeom prst="rect">
            <a:avLst/>
          </a:prstGeom>
          <a:no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33" name="Google Shape;633;p4"/>
          <p:cNvPicPr preferRelativeResize="0"/>
          <p:nvPr/>
        </p:nvPicPr>
        <p:blipFill rotWithShape="1">
          <a:blip r:embed="rId3">
            <a:alphaModFix/>
          </a:blip>
          <a:srcRect b="0" l="0" r="0" t="0"/>
          <a:stretch/>
        </p:blipFill>
        <p:spPr>
          <a:xfrm>
            <a:off x="0" y="1614474"/>
            <a:ext cx="4391378" cy="3098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2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3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t>CAMPAIGN RESULTS </a:t>
            </a:r>
            <a:r>
              <a:rPr b="0" lang="en-US" sz="2000"/>
              <a:t>( TATA 1MG)</a:t>
            </a:r>
            <a:endParaRPr/>
          </a:p>
        </p:txBody>
      </p:sp>
      <p:sp>
        <p:nvSpPr>
          <p:cNvPr id="639" name="Google Shape;639;p33"/>
          <p:cNvSpPr txBox="1"/>
          <p:nvPr>
            <p:ph idx="1" type="body"/>
          </p:nvPr>
        </p:nvSpPr>
        <p:spPr>
          <a:xfrm>
            <a:off x="609605" y="1017725"/>
            <a:ext cx="8164354" cy="3424453"/>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US" sz="2000"/>
              <a:t>60% increase in B2C Sales</a:t>
            </a:r>
            <a:endParaRPr/>
          </a:p>
          <a:p>
            <a:pPr indent="-304800" lvl="0" marL="457200" rtl="0" algn="l">
              <a:lnSpc>
                <a:spcPct val="200000"/>
              </a:lnSpc>
              <a:spcBef>
                <a:spcPts val="0"/>
              </a:spcBef>
              <a:spcAft>
                <a:spcPts val="0"/>
              </a:spcAft>
              <a:buSzPts val="1200"/>
              <a:buChar char="●"/>
            </a:pPr>
            <a:r>
              <a:rPr lang="en-US" sz="2000"/>
              <a:t>150% increase in App and Web traffic</a:t>
            </a:r>
            <a:endParaRPr/>
          </a:p>
          <a:p>
            <a:pPr indent="-304800" lvl="0" marL="457200" rtl="0" algn="l">
              <a:lnSpc>
                <a:spcPct val="200000"/>
              </a:lnSpc>
              <a:spcBef>
                <a:spcPts val="0"/>
              </a:spcBef>
              <a:spcAft>
                <a:spcPts val="0"/>
              </a:spcAft>
              <a:buSzPts val="1200"/>
              <a:buChar char="●"/>
            </a:pPr>
            <a:r>
              <a:rPr lang="en-US" sz="2000"/>
              <a:t>250% Growth in New User Acquisition</a:t>
            </a:r>
            <a:endParaRPr/>
          </a:p>
          <a:p>
            <a:pPr indent="-304800" lvl="0" marL="457200" rtl="0" algn="l">
              <a:lnSpc>
                <a:spcPct val="200000"/>
              </a:lnSpc>
              <a:spcBef>
                <a:spcPts val="0"/>
              </a:spcBef>
              <a:spcAft>
                <a:spcPts val="0"/>
              </a:spcAft>
              <a:buSzPts val="1200"/>
              <a:buChar char="●"/>
            </a:pPr>
            <a:r>
              <a:rPr lang="en-US" sz="2000"/>
              <a:t>4x Rise in Monthly Revenue </a:t>
            </a:r>
            <a:endParaRPr/>
          </a:p>
          <a:p>
            <a:pPr indent="-304800" lvl="0" marL="457200" rtl="0" algn="l">
              <a:lnSpc>
                <a:spcPct val="200000"/>
              </a:lnSpc>
              <a:spcBef>
                <a:spcPts val="0"/>
              </a:spcBef>
              <a:spcAft>
                <a:spcPts val="0"/>
              </a:spcAft>
              <a:buSzPts val="1200"/>
              <a:buChar char="●"/>
            </a:pPr>
            <a:r>
              <a:rPr lang="en-US" sz="2000"/>
              <a:t>120% Return on Investment</a:t>
            </a:r>
            <a:endParaRPr/>
          </a:p>
          <a:p>
            <a:pPr indent="-228600" lvl="0" marL="457200" rtl="0" algn="l">
              <a:lnSpc>
                <a:spcPct val="150000"/>
              </a:lnSpc>
              <a:spcBef>
                <a:spcPts val="0"/>
              </a:spcBef>
              <a:spcAft>
                <a:spcPts val="0"/>
              </a:spcAft>
              <a:buSzPts val="1200"/>
              <a:buNone/>
            </a:pPr>
            <a:r>
              <a:t/>
            </a:r>
            <a:endParaRPr sz="2400"/>
          </a:p>
          <a:p>
            <a:pPr indent="0" lvl="0" marL="152400" rtl="0" algn="l">
              <a:lnSpc>
                <a:spcPct val="100000"/>
              </a:lnSpc>
              <a:spcBef>
                <a:spcPts val="0"/>
              </a:spcBef>
              <a:spcAft>
                <a:spcPts val="0"/>
              </a:spcAft>
              <a:buSzPts val="1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2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pic>
        <p:nvPicPr>
          <p:cNvPr id="644" name="Google Shape;644;p34"/>
          <p:cNvPicPr preferRelativeResize="0"/>
          <p:nvPr/>
        </p:nvPicPr>
        <p:blipFill rotWithShape="1">
          <a:blip r:embed="rId3">
            <a:alphaModFix/>
          </a:blip>
          <a:srcRect b="0" l="0" r="0" t="0"/>
          <a:stretch/>
        </p:blipFill>
        <p:spPr>
          <a:xfrm>
            <a:off x="818447" y="474133"/>
            <a:ext cx="7808245" cy="40978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8" name="Shape 648"/>
        <p:cNvGrpSpPr/>
        <p:nvPr/>
      </p:nvGrpSpPr>
      <p:grpSpPr>
        <a:xfrm>
          <a:off x="0" y="0"/>
          <a:ext cx="0" cy="0"/>
          <a:chOff x="0" y="0"/>
          <a:chExt cx="0" cy="0"/>
        </a:xfrm>
      </p:grpSpPr>
      <p:sp>
        <p:nvSpPr>
          <p:cNvPr id="649" name="Google Shape;649;p35"/>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SKILLS</a:t>
            </a:r>
            <a:endParaRPr/>
          </a:p>
        </p:txBody>
      </p:sp>
      <p:sp>
        <p:nvSpPr>
          <p:cNvPr id="650" name="Google Shape;650;p35"/>
          <p:cNvSpPr txBox="1"/>
          <p:nvPr/>
        </p:nvSpPr>
        <p:spPr>
          <a:xfrm>
            <a:off x="1115114" y="1254794"/>
            <a:ext cx="4179379" cy="337066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COMMUNICATION</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CREATIVE THINKING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PROBLEM SOLVING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CONTENT MANAGEMENT</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INTERPERSONAL SKILLS</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NEGOTIATION</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RELATIONSHIP BUILDING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PAID ADVERTISING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SEARCH ENGINE OPTIMIZATION</a:t>
            </a:r>
            <a:endParaRPr/>
          </a:p>
        </p:txBody>
      </p:sp>
      <p:sp>
        <p:nvSpPr>
          <p:cNvPr id="651" name="Google Shape;651;p35"/>
          <p:cNvSpPr txBox="1"/>
          <p:nvPr/>
        </p:nvSpPr>
        <p:spPr>
          <a:xfrm>
            <a:off x="5023554" y="1254794"/>
            <a:ext cx="4179379" cy="37423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TARGETED EMAIL MARKETING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ONLINE NEWSPAPER ADVERTISING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AFFILIATE MARKETING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TELEVISION ADVERTISING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SOCIAL MEDIA MARKETING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STRATEGIC PARTNERSHIPS</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INFLUENCER MARKETING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DIGITAL MARKETING</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CROSS - PROMOTIONS</a:t>
            </a:r>
            <a:endParaRPr/>
          </a:p>
          <a:p>
            <a:pPr indent="-184150" lvl="0" marL="28575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 name="Shape 655"/>
        <p:cNvGrpSpPr/>
        <p:nvPr/>
      </p:nvGrpSpPr>
      <p:grpSpPr>
        <a:xfrm>
          <a:off x="0" y="0"/>
          <a:ext cx="0" cy="0"/>
          <a:chOff x="0" y="0"/>
          <a:chExt cx="0" cy="0"/>
        </a:xfrm>
      </p:grpSpPr>
      <p:pic>
        <p:nvPicPr>
          <p:cNvPr id="656" name="Google Shape;656;p36"/>
          <p:cNvPicPr preferRelativeResize="0"/>
          <p:nvPr/>
        </p:nvPicPr>
        <p:blipFill rotWithShape="1">
          <a:blip r:embed="rId3">
            <a:alphaModFix/>
          </a:blip>
          <a:srcRect b="0" l="0" r="0" t="0"/>
          <a:stretch/>
        </p:blipFill>
        <p:spPr>
          <a:xfrm>
            <a:off x="1946032" y="643467"/>
            <a:ext cx="5660103" cy="386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0" name="Shape 660"/>
        <p:cNvGrpSpPr/>
        <p:nvPr/>
      </p:nvGrpSpPr>
      <p:grpSpPr>
        <a:xfrm>
          <a:off x="0" y="0"/>
          <a:ext cx="0" cy="0"/>
          <a:chOff x="0" y="0"/>
          <a:chExt cx="0" cy="0"/>
        </a:xfrm>
      </p:grpSpPr>
      <p:pic>
        <p:nvPicPr>
          <p:cNvPr id="661" name="Google Shape;661;p37"/>
          <p:cNvPicPr preferRelativeResize="0"/>
          <p:nvPr/>
        </p:nvPicPr>
        <p:blipFill rotWithShape="1">
          <a:blip r:embed="rId3">
            <a:alphaModFix/>
          </a:blip>
          <a:srcRect b="0" l="0" r="0" t="0"/>
          <a:stretch/>
        </p:blipFill>
        <p:spPr>
          <a:xfrm>
            <a:off x="1560815" y="914400"/>
            <a:ext cx="5991452" cy="37764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p38"/>
          <p:cNvSpPr txBox="1"/>
          <p:nvPr>
            <p:ph type="title"/>
          </p:nvPr>
        </p:nvSpPr>
        <p:spPr>
          <a:xfrm>
            <a:off x="403911" y="253164"/>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TATA 1MG Healthcare</a:t>
            </a:r>
            <a:r>
              <a:rPr b="0" lang="en-US" sz="1100"/>
              <a:t>( Healthcare eCommerce platform )</a:t>
            </a:r>
            <a:endParaRPr/>
          </a:p>
        </p:txBody>
      </p:sp>
      <p:pic>
        <p:nvPicPr>
          <p:cNvPr descr="Tata 1mg Technology – Medium" id="667" name="Google Shape;667;p38"/>
          <p:cNvPicPr preferRelativeResize="0"/>
          <p:nvPr/>
        </p:nvPicPr>
        <p:blipFill rotWithShape="1">
          <a:blip r:embed="rId3">
            <a:alphaModFix/>
          </a:blip>
          <a:srcRect b="0" l="0" r="0" t="0"/>
          <a:stretch/>
        </p:blipFill>
        <p:spPr>
          <a:xfrm>
            <a:off x="7701933" y="0"/>
            <a:ext cx="1060314" cy="1079029"/>
          </a:xfrm>
          <a:prstGeom prst="rect">
            <a:avLst/>
          </a:prstGeom>
          <a:noFill/>
          <a:ln>
            <a:noFill/>
          </a:ln>
        </p:spPr>
      </p:pic>
      <p:sp>
        <p:nvSpPr>
          <p:cNvPr id="668" name="Google Shape;668;p38"/>
          <p:cNvSpPr txBox="1"/>
          <p:nvPr/>
        </p:nvSpPr>
        <p:spPr>
          <a:xfrm>
            <a:off x="722489" y="825864"/>
            <a:ext cx="7236178" cy="52398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Growth Marketing Executive</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Marketing Strategy Ideation and Execution, Account Management, Affiliate Marketing, Lead Generation, Client Onboarding, Negotiation, MS Excel, Client Service, Marketing Content creation and Distribution, Email Marketing, Cross - functional Collaboration, SEO</a:t>
            </a:r>
            <a:endParaRPr/>
          </a:p>
          <a:p>
            <a:pPr indent="0" lvl="0" marL="0" marR="0" rtl="0" algn="l">
              <a:lnSpc>
                <a:spcPct val="150000"/>
              </a:lnSpc>
              <a:spcBef>
                <a:spcPts val="0"/>
              </a:spcBef>
              <a:spcAft>
                <a:spcPts val="0"/>
              </a:spcAft>
              <a:buNone/>
            </a:pPr>
            <a:r>
              <a:rPr b="1" i="0" lang="en-US" sz="1400" u="none" cap="none" strike="noStrike">
                <a:solidFill>
                  <a:srgbClr val="000000"/>
                </a:solidFill>
                <a:latin typeface="Arial"/>
                <a:ea typeface="Arial"/>
                <a:cs typeface="Arial"/>
                <a:sym typeface="Arial"/>
              </a:rPr>
              <a:t>Assistant Marketing Manager</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Market Research and Analysis, Digital Marketing, Strategic Partnerships Management, UX Optimization, App Promotion, Google Analytics, Google AdWords, You Tube Content Creation, Customer Acquisition &amp; Retention, Event Marketing, Tableau, SEM, CRO, PPC</a:t>
            </a:r>
            <a:endParaRPr/>
          </a:p>
          <a:p>
            <a:pPr indent="0" lvl="0" marL="0" marR="0" rtl="0" algn="l">
              <a:lnSpc>
                <a:spcPct val="150000"/>
              </a:lnSpc>
              <a:spcBef>
                <a:spcPts val="0"/>
              </a:spcBef>
              <a:spcAft>
                <a:spcPts val="0"/>
              </a:spcAft>
              <a:buNone/>
            </a:pPr>
            <a:r>
              <a:rPr b="1" i="0" lang="en-US" sz="1100" u="none" cap="none" strike="noStrike">
                <a:solidFill>
                  <a:srgbClr val="000000"/>
                </a:solidFill>
                <a:latin typeface="Arial"/>
                <a:ea typeface="Arial"/>
                <a:cs typeface="Arial"/>
                <a:sym typeface="Arial"/>
              </a:rPr>
              <a:t>Brand Marketing Manager</a:t>
            </a:r>
            <a:endParaRPr/>
          </a:p>
          <a:p>
            <a:pPr indent="0" lvl="0" marL="0" marR="0" rtl="0" algn="l">
              <a:lnSpc>
                <a:spcPct val="150000"/>
              </a:lnSpc>
              <a:spcBef>
                <a:spcPts val="0"/>
              </a:spcBef>
              <a:spcAft>
                <a:spcPts val="0"/>
              </a:spcAft>
              <a:buNone/>
            </a:pPr>
            <a:r>
              <a:rPr b="0" i="0" lang="en-US" sz="1100" u="none" cap="none" strike="noStrike">
                <a:solidFill>
                  <a:srgbClr val="000000"/>
                </a:solidFill>
                <a:latin typeface="Arial"/>
                <a:ea typeface="Arial"/>
                <a:cs typeface="Arial"/>
                <a:sym typeface="Arial"/>
              </a:rPr>
              <a:t>Mobile Marketing, Customer Segmentation, Go-to-Market Strategy, UX Optimization, A/B testing, Social Media Marketing ( Instagram, Tik-Tok, LinkedIn), Influencer Marketing, Media Buying, Digital and TV Advertising, Brand Management, Customer journey mapping, Adobe Creative Suite, Salesforce, Marketo, Analytical thinking,  Leadership</a:t>
            </a:r>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txBox="1"/>
          <p:nvPr>
            <p:ph type="title"/>
          </p:nvPr>
        </p:nvSpPr>
        <p:spPr>
          <a:xfrm>
            <a:off x="663556" y="438247"/>
            <a:ext cx="8265957"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PERFORMANCE MARKETING</a:t>
            </a:r>
            <a:endParaRPr/>
          </a:p>
        </p:txBody>
      </p:sp>
      <p:sp>
        <p:nvSpPr>
          <p:cNvPr id="213" name="Google Shape;213;p7"/>
          <p:cNvSpPr txBox="1"/>
          <p:nvPr>
            <p:ph idx="1" type="body"/>
          </p:nvPr>
        </p:nvSpPr>
        <p:spPr>
          <a:xfrm>
            <a:off x="505432" y="1029513"/>
            <a:ext cx="7667723"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sp>
        <p:nvSpPr>
          <p:cNvPr id="214" name="Google Shape;214;p7"/>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7"/>
          <p:cNvSpPr txBox="1"/>
          <p:nvPr/>
        </p:nvSpPr>
        <p:spPr>
          <a:xfrm>
            <a:off x="327377" y="4900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pic>
        <p:nvPicPr>
          <p:cNvPr id="216" name="Google Shape;216;p7" title="White logo on primary background.png"/>
          <p:cNvPicPr preferRelativeResize="0"/>
          <p:nvPr/>
        </p:nvPicPr>
        <p:blipFill>
          <a:blip r:embed="rId3">
            <a:alphaModFix/>
          </a:blip>
          <a:stretch>
            <a:fillRect/>
          </a:stretch>
        </p:blipFill>
        <p:spPr>
          <a:xfrm>
            <a:off x="7711054" y="4176846"/>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2" name="Shape 672"/>
        <p:cNvGrpSpPr/>
        <p:nvPr/>
      </p:nvGrpSpPr>
      <p:grpSpPr>
        <a:xfrm>
          <a:off x="0" y="0"/>
          <a:ext cx="0" cy="0"/>
          <a:chOff x="0" y="0"/>
          <a:chExt cx="0" cy="0"/>
        </a:xfrm>
      </p:grpSpPr>
      <p:sp>
        <p:nvSpPr>
          <p:cNvPr id="673" name="Google Shape;673;p39"/>
          <p:cNvSpPr txBox="1"/>
          <p:nvPr>
            <p:ph type="title"/>
          </p:nvPr>
        </p:nvSpPr>
        <p:spPr>
          <a:xfrm>
            <a:off x="733778" y="124220"/>
            <a:ext cx="6528776"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CREDIHEALTH </a:t>
            </a:r>
            <a:r>
              <a:rPr lang="en-US" sz="1200"/>
              <a:t>(Medical consultation firm )</a:t>
            </a:r>
            <a:endParaRPr/>
          </a:p>
        </p:txBody>
      </p:sp>
      <p:pic>
        <p:nvPicPr>
          <p:cNvPr id="674" name="Google Shape;674;p39"/>
          <p:cNvPicPr preferRelativeResize="0"/>
          <p:nvPr/>
        </p:nvPicPr>
        <p:blipFill rotWithShape="1">
          <a:blip r:embed="rId3">
            <a:alphaModFix/>
          </a:blip>
          <a:srcRect b="0" l="0" r="0" t="0"/>
          <a:stretch/>
        </p:blipFill>
        <p:spPr>
          <a:xfrm>
            <a:off x="7262555" y="124220"/>
            <a:ext cx="1024217" cy="1030313"/>
          </a:xfrm>
          <a:prstGeom prst="rect">
            <a:avLst/>
          </a:prstGeom>
          <a:noFill/>
          <a:ln>
            <a:noFill/>
          </a:ln>
        </p:spPr>
      </p:pic>
      <p:sp>
        <p:nvSpPr>
          <p:cNvPr id="675" name="Google Shape;675;p39"/>
          <p:cNvSpPr txBox="1"/>
          <p:nvPr/>
        </p:nvSpPr>
        <p:spPr>
          <a:xfrm>
            <a:off x="970845" y="1154533"/>
            <a:ext cx="7315928" cy="14408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000000"/>
                </a:solidFill>
                <a:latin typeface="Roboto Mono"/>
                <a:ea typeface="Roboto Mono"/>
                <a:cs typeface="Roboto Mono"/>
                <a:sym typeface="Roboto Mono"/>
              </a:rPr>
              <a:t>Marketing Operations Executive</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Customer Relationship Management, Customer Service, Corporate Partnerships, Medical Consultation, Lead Conversion, Account Management, Content Management, Marketing Strategy, Lead Nurturing</a:t>
            </a:r>
            <a:endParaRPr/>
          </a:p>
        </p:txBody>
      </p:sp>
      <p:sp>
        <p:nvSpPr>
          <p:cNvPr id="676" name="Google Shape;676;p39"/>
          <p:cNvSpPr txBox="1"/>
          <p:nvPr/>
        </p:nvSpPr>
        <p:spPr>
          <a:xfrm>
            <a:off x="1044221" y="2733377"/>
            <a:ext cx="8099779" cy="14408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000000"/>
                </a:solidFill>
                <a:latin typeface="Roboto Mono"/>
                <a:ea typeface="Roboto Mono"/>
                <a:cs typeface="Roboto Mono"/>
                <a:sym typeface="Roboto Mono"/>
              </a:rPr>
              <a:t>Digital Marketing Executive</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Historical Data Analysis, MS Excel, Campaign Optimization, Digital Marketing, Lead Generation, Sales Pipeline Creation, Website Optimization, Social Media Marketing, Team Building, Customer Acquisition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40"/>
          <p:cNvSpPr txBox="1"/>
          <p:nvPr>
            <p:ph type="title"/>
          </p:nvPr>
        </p:nvSpPr>
        <p:spPr>
          <a:xfrm>
            <a:off x="857228" y="124220"/>
            <a:ext cx="5927394"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SkyIT SERVICES, GBCS Group</a:t>
            </a:r>
            <a:endParaRPr/>
          </a:p>
        </p:txBody>
      </p:sp>
      <p:sp>
        <p:nvSpPr>
          <p:cNvPr id="682" name="Google Shape;682;p40"/>
          <p:cNvSpPr txBox="1"/>
          <p:nvPr/>
        </p:nvSpPr>
        <p:spPr>
          <a:xfrm>
            <a:off x="970845" y="1154533"/>
            <a:ext cx="7552266" cy="14408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000000"/>
                </a:solidFill>
                <a:latin typeface="Roboto Mono"/>
                <a:ea typeface="Roboto Mono"/>
                <a:cs typeface="Roboto Mono"/>
                <a:sym typeface="Roboto Mono"/>
              </a:rPr>
              <a:t>MBA Marketing Intern</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Digital Marketing [ UX Optimization, Email Marketing (B2B), Social Media Marketing ], Monday.com, Demand Generation, Customer Relationship Management, Market Research, SEO, User Acquisition</a:t>
            </a:r>
            <a:endParaRPr/>
          </a:p>
        </p:txBody>
      </p:sp>
      <p:sp>
        <p:nvSpPr>
          <p:cNvPr id="683" name="Google Shape;683;p40"/>
          <p:cNvSpPr txBox="1"/>
          <p:nvPr/>
        </p:nvSpPr>
        <p:spPr>
          <a:xfrm>
            <a:off x="970845" y="2595377"/>
            <a:ext cx="7851423" cy="287200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sng" cap="none" strike="noStrike">
                <a:solidFill>
                  <a:srgbClr val="000000"/>
                </a:solidFill>
                <a:latin typeface="Roboto Mono"/>
                <a:ea typeface="Roboto Mono"/>
                <a:cs typeface="Roboto Mono"/>
                <a:sym typeface="Roboto Mono"/>
              </a:rPr>
              <a:t>Project: </a:t>
            </a:r>
            <a:r>
              <a:rPr b="0" i="0" lang="en-US" sz="1400" u="sng" cap="none" strike="noStrike">
                <a:solidFill>
                  <a:srgbClr val="000000"/>
                </a:solidFill>
                <a:latin typeface="Roboto Mono"/>
                <a:ea typeface="Roboto Mono"/>
                <a:cs typeface="Roboto Mono"/>
                <a:sym typeface="Roboto Mono"/>
              </a:rPr>
              <a:t>Targeted Email Marketing Campaign, Social Media Campaign</a:t>
            </a:r>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Goal:</a:t>
            </a:r>
            <a:endParaRPr/>
          </a:p>
          <a:p>
            <a:pPr indent="0" lvl="0" marL="0" marR="0" rtl="0" algn="l">
              <a:lnSpc>
                <a:spcPct val="150000"/>
              </a:lnSpc>
              <a:spcBef>
                <a:spcPts val="0"/>
              </a:spcBef>
              <a:spcAft>
                <a:spcPts val="0"/>
              </a:spcAft>
              <a:buNone/>
            </a:pPr>
            <a:r>
              <a:t/>
            </a:r>
            <a:endParaRPr b="1" i="0" sz="16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Action:</a:t>
            </a:r>
            <a:endParaRPr/>
          </a:p>
          <a:p>
            <a:pPr indent="0" lvl="0" marL="0" marR="0" rtl="0" algn="l">
              <a:lnSpc>
                <a:spcPct val="150000"/>
              </a:lnSpc>
              <a:spcBef>
                <a:spcPts val="0"/>
              </a:spcBef>
              <a:spcAft>
                <a:spcPts val="0"/>
              </a:spcAft>
              <a:buNone/>
            </a:pPr>
            <a:r>
              <a:t/>
            </a:r>
            <a:endParaRPr b="1" i="0" sz="16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Result:</a:t>
            </a:r>
            <a:endParaRPr b="0"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Roboto Mono"/>
              <a:ea typeface="Roboto Mono"/>
              <a:cs typeface="Roboto Mono"/>
              <a:sym typeface="Roboto Mono"/>
            </a:endParaRPr>
          </a:p>
        </p:txBody>
      </p:sp>
      <p:pic>
        <p:nvPicPr>
          <p:cNvPr id="684" name="Google Shape;684;p40"/>
          <p:cNvPicPr preferRelativeResize="0"/>
          <p:nvPr/>
        </p:nvPicPr>
        <p:blipFill rotWithShape="1">
          <a:blip r:embed="rId3">
            <a:alphaModFix/>
          </a:blip>
          <a:srcRect b="0" l="0" r="0" t="0"/>
          <a:stretch/>
        </p:blipFill>
        <p:spPr>
          <a:xfrm>
            <a:off x="7703342" y="235496"/>
            <a:ext cx="969348" cy="969348"/>
          </a:xfrm>
          <a:prstGeom prst="rect">
            <a:avLst/>
          </a:prstGeom>
          <a:noFill/>
          <a:ln>
            <a:noFill/>
          </a:ln>
        </p:spPr>
      </p:pic>
      <p:sp>
        <p:nvSpPr>
          <p:cNvPr id="685" name="Google Shape;685;p40"/>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6" name="Google Shape;686;p40"/>
          <p:cNvSpPr txBox="1"/>
          <p:nvPr/>
        </p:nvSpPr>
        <p:spPr>
          <a:xfrm>
            <a:off x="90311" y="6627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p41"/>
          <p:cNvSpPr txBox="1"/>
          <p:nvPr>
            <p:ph type="title"/>
          </p:nvPr>
        </p:nvSpPr>
        <p:spPr>
          <a:xfrm>
            <a:off x="857228" y="124220"/>
            <a:ext cx="5733300" cy="119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VOSYN AI, AI VENTURE LABS</a:t>
            </a:r>
            <a:endParaRPr/>
          </a:p>
        </p:txBody>
      </p:sp>
      <p:sp>
        <p:nvSpPr>
          <p:cNvPr id="692" name="Google Shape;692;p41"/>
          <p:cNvSpPr txBox="1"/>
          <p:nvPr/>
        </p:nvSpPr>
        <p:spPr>
          <a:xfrm>
            <a:off x="970844" y="1154533"/>
            <a:ext cx="7851423" cy="144084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000000"/>
                </a:solidFill>
                <a:latin typeface="Roboto Mono"/>
                <a:ea typeface="Roboto Mono"/>
                <a:cs typeface="Roboto Mono"/>
                <a:sym typeface="Roboto Mono"/>
              </a:rPr>
              <a:t>MBA Marketing Intern</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Market Research and Analysis, 4P’s of Marketing ( Product, Price, Place, Promotion ), Go-to-Market Strategy, Value Proposition, Target Customer Profile, Media Planning, Marketing Content Creation, Innovation</a:t>
            </a:r>
            <a:endParaRPr/>
          </a:p>
        </p:txBody>
      </p:sp>
      <p:pic>
        <p:nvPicPr>
          <p:cNvPr descr="Vosyn | LinkedIn" id="693" name="Google Shape;693;p41"/>
          <p:cNvPicPr preferRelativeResize="0"/>
          <p:nvPr/>
        </p:nvPicPr>
        <p:blipFill rotWithShape="1">
          <a:blip r:embed="rId3">
            <a:alphaModFix/>
          </a:blip>
          <a:srcRect b="0" l="0" r="0" t="0"/>
          <a:stretch/>
        </p:blipFill>
        <p:spPr>
          <a:xfrm>
            <a:off x="7431588" y="235769"/>
            <a:ext cx="968802" cy="968802"/>
          </a:xfrm>
          <a:prstGeom prst="rect">
            <a:avLst/>
          </a:prstGeom>
          <a:noFill/>
          <a:ln>
            <a:noFill/>
          </a:ln>
        </p:spPr>
      </p:pic>
      <p:sp>
        <p:nvSpPr>
          <p:cNvPr id="694" name="Google Shape;694;p41"/>
          <p:cNvSpPr txBox="1"/>
          <p:nvPr/>
        </p:nvSpPr>
        <p:spPr>
          <a:xfrm>
            <a:off x="970845" y="2595377"/>
            <a:ext cx="7851423" cy="27796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sng" cap="none" strike="noStrike">
                <a:solidFill>
                  <a:srgbClr val="000000"/>
                </a:solidFill>
                <a:latin typeface="Roboto Mono"/>
                <a:ea typeface="Roboto Mono"/>
                <a:cs typeface="Roboto Mono"/>
                <a:sym typeface="Roboto Mono"/>
              </a:rPr>
              <a:t>Project: </a:t>
            </a:r>
            <a:r>
              <a:rPr b="1" i="0" lang="en-US" sz="1600" u="sng" cap="none" strike="noStrike">
                <a:solidFill>
                  <a:srgbClr val="000000"/>
                </a:solidFill>
                <a:latin typeface="Roboto Mono"/>
                <a:ea typeface="Roboto Mono"/>
                <a:cs typeface="Roboto Mono"/>
                <a:sym typeface="Roboto Mono"/>
              </a:rPr>
              <a:t>Market Planning for Voice-based LLLM </a:t>
            </a:r>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Goal:</a:t>
            </a:r>
            <a:endParaRPr/>
          </a:p>
          <a:p>
            <a:pPr indent="0" lvl="0" marL="0" marR="0" rtl="0" algn="l">
              <a:lnSpc>
                <a:spcPct val="150000"/>
              </a:lnSpc>
              <a:spcBef>
                <a:spcPts val="0"/>
              </a:spcBef>
              <a:spcAft>
                <a:spcPts val="0"/>
              </a:spcAft>
              <a:buNone/>
            </a:pPr>
            <a:r>
              <a:t/>
            </a:r>
            <a:endParaRPr b="1"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Action:</a:t>
            </a:r>
            <a:endParaRPr/>
          </a:p>
          <a:p>
            <a:pPr indent="0" lvl="0" marL="0" marR="0" rtl="0" algn="l">
              <a:lnSpc>
                <a:spcPct val="150000"/>
              </a:lnSpc>
              <a:spcBef>
                <a:spcPts val="0"/>
              </a:spcBef>
              <a:spcAft>
                <a:spcPts val="0"/>
              </a:spcAft>
              <a:buNone/>
            </a:pPr>
            <a:r>
              <a:t/>
            </a:r>
            <a:endParaRPr b="1"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rPr b="1" i="0" lang="en-US" sz="1400" u="none" cap="none" strike="noStrike">
                <a:solidFill>
                  <a:srgbClr val="000000"/>
                </a:solidFill>
                <a:latin typeface="Roboto Mono"/>
                <a:ea typeface="Roboto Mono"/>
                <a:cs typeface="Roboto Mono"/>
                <a:sym typeface="Roboto Mono"/>
              </a:rPr>
              <a:t>Result:</a:t>
            </a:r>
            <a:endParaRPr b="0" i="0" sz="14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Roboto Mono"/>
              <a:ea typeface="Roboto Mono"/>
              <a:cs typeface="Roboto Mono"/>
              <a:sym typeface="Roboto Mono"/>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Roboto Mono"/>
              <a:ea typeface="Roboto Mono"/>
              <a:cs typeface="Roboto Mono"/>
              <a:sym typeface="Roboto Mono"/>
            </a:endParaRPr>
          </a:p>
        </p:txBody>
      </p:sp>
      <p:sp>
        <p:nvSpPr>
          <p:cNvPr id="695" name="Google Shape;695;p41"/>
          <p:cNvSpPr/>
          <p:nvPr/>
        </p:nvSpPr>
        <p:spPr>
          <a:xfrm>
            <a:off x="-1" y="0"/>
            <a:ext cx="1794933" cy="405784"/>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 name="Google Shape;696;p41"/>
          <p:cNvSpPr txBox="1"/>
          <p:nvPr/>
        </p:nvSpPr>
        <p:spPr>
          <a:xfrm>
            <a:off x="90311" y="66273"/>
            <a:ext cx="2325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ORGANIZATION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b7aaf8f674_0_36"/>
          <p:cNvSpPr txBox="1"/>
          <p:nvPr/>
        </p:nvSpPr>
        <p:spPr>
          <a:xfrm>
            <a:off x="482385" y="996502"/>
            <a:ext cx="27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222" name="Google Shape;222;g3b7aaf8f674_0_36"/>
          <p:cNvSpPr txBox="1"/>
          <p:nvPr/>
        </p:nvSpPr>
        <p:spPr>
          <a:xfrm>
            <a:off x="369546" y="2940595"/>
            <a:ext cx="304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Genuine Medicines Campaign</a:t>
            </a:r>
            <a:endParaRPr/>
          </a:p>
        </p:txBody>
      </p:sp>
      <p:sp>
        <p:nvSpPr>
          <p:cNvPr id="223" name="Google Shape;223;g3b7aaf8f674_0_36"/>
          <p:cNvSpPr txBox="1"/>
          <p:nvPr/>
        </p:nvSpPr>
        <p:spPr>
          <a:xfrm>
            <a:off x="716844" y="572618"/>
            <a:ext cx="80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200">
                <a:latin typeface="Lexend Exa"/>
                <a:ea typeface="Lexend Exa"/>
                <a:cs typeface="Lexend Exa"/>
                <a:sym typeface="Lexend Exa"/>
              </a:rPr>
              <a:t>Content highlights: Instagram, Facebook, YouTube and Google campaigns</a:t>
            </a:r>
            <a:endParaRPr/>
          </a:p>
        </p:txBody>
      </p:sp>
      <p:sp>
        <p:nvSpPr>
          <p:cNvPr id="224" name="Google Shape;224;g3b7aaf8f674_0_36"/>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g3b7aaf8f674_0_36"/>
          <p:cNvSpPr txBox="1"/>
          <p:nvPr/>
        </p:nvSpPr>
        <p:spPr>
          <a:xfrm>
            <a:off x="303307" y="50800"/>
            <a:ext cx="469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226" name="Google Shape;226;g3b7aaf8f674_0_36" title="White logo on primary background.png"/>
          <p:cNvPicPr preferRelativeResize="0"/>
          <p:nvPr/>
        </p:nvPicPr>
        <p:blipFill>
          <a:blip r:embed="rId3">
            <a:alphaModFix/>
          </a:blip>
          <a:stretch>
            <a:fillRect/>
          </a:stretch>
        </p:blipFill>
        <p:spPr>
          <a:xfrm>
            <a:off x="7758050" y="4203532"/>
            <a:ext cx="1385150" cy="935218"/>
          </a:xfrm>
          <a:prstGeom prst="rect">
            <a:avLst/>
          </a:prstGeom>
          <a:noFill/>
          <a:ln>
            <a:noFill/>
          </a:ln>
        </p:spPr>
      </p:pic>
      <p:pic>
        <p:nvPicPr>
          <p:cNvPr descr="Be Chatur and get your favorite desi groceries delivered at home&quot; #indiangrocerydelivery #doorstepdelivery #weee!indian" id="227" name="Google Shape;227;g3b7aaf8f674_0_36" title="Weee! Indian Grocery Delivery. Get $10 Off Your First Order &amp; Free delivery">
            <a:hlinkClick r:id="rId4"/>
          </p:cNvPr>
          <p:cNvPicPr preferRelativeResize="0"/>
          <p:nvPr/>
        </p:nvPicPr>
        <p:blipFill>
          <a:blip r:embed="rId5">
            <a:alphaModFix/>
          </a:blip>
          <a:stretch>
            <a:fillRect/>
          </a:stretch>
        </p:blipFill>
        <p:spPr>
          <a:xfrm>
            <a:off x="483901" y="1323216"/>
            <a:ext cx="2781300" cy="1564481"/>
          </a:xfrm>
          <a:prstGeom prst="rect">
            <a:avLst/>
          </a:prstGeom>
          <a:noFill/>
          <a:ln>
            <a:noFill/>
          </a:ln>
        </p:spPr>
      </p:pic>
      <p:pic>
        <p:nvPicPr>
          <p:cNvPr descr="Shop on Weee! Indian today &amp; enjoy $10 OFF on your first 2 orders! Your favorite Indian groceries, delivered!" id="228" name="Google Shape;228;g3b7aaf8f674_0_36" title="Thousands of Indians in the US Are Using Weee! Are You?">
            <a:hlinkClick r:id="rId6"/>
          </p:cNvPr>
          <p:cNvPicPr preferRelativeResize="0"/>
          <p:nvPr/>
        </p:nvPicPr>
        <p:blipFill>
          <a:blip r:embed="rId7">
            <a:alphaModFix/>
          </a:blip>
          <a:stretch>
            <a:fillRect/>
          </a:stretch>
        </p:blipFill>
        <p:spPr>
          <a:xfrm>
            <a:off x="463579" y="3324782"/>
            <a:ext cx="2859750" cy="1608609"/>
          </a:xfrm>
          <a:prstGeom prst="rect">
            <a:avLst/>
          </a:prstGeom>
          <a:noFill/>
          <a:ln>
            <a:noFill/>
          </a:ln>
        </p:spPr>
      </p:pic>
      <p:pic>
        <p:nvPicPr>
          <p:cNvPr id="229" name="Google Shape;229;g3b7aaf8f674_0_36">
            <a:hlinkClick r:id="rId8"/>
          </p:cNvPr>
          <p:cNvPicPr preferRelativeResize="0"/>
          <p:nvPr/>
        </p:nvPicPr>
        <p:blipFill rotWithShape="1">
          <a:blip r:embed="rId9">
            <a:alphaModFix/>
          </a:blip>
          <a:srcRect b="11582" l="0" r="0" t="0"/>
          <a:stretch/>
        </p:blipFill>
        <p:spPr>
          <a:xfrm>
            <a:off x="3493277" y="1063550"/>
            <a:ext cx="1116375" cy="1746550"/>
          </a:xfrm>
          <a:prstGeom prst="rect">
            <a:avLst/>
          </a:prstGeom>
          <a:noFill/>
          <a:ln>
            <a:noFill/>
          </a:ln>
        </p:spPr>
      </p:pic>
      <p:pic>
        <p:nvPicPr>
          <p:cNvPr id="230" name="Google Shape;230;g3b7aaf8f674_0_36">
            <a:hlinkClick r:id="rId10"/>
          </p:cNvPr>
          <p:cNvPicPr preferRelativeResize="0"/>
          <p:nvPr/>
        </p:nvPicPr>
        <p:blipFill rotWithShape="1">
          <a:blip r:embed="rId11">
            <a:alphaModFix/>
          </a:blip>
          <a:srcRect b="11582" l="0" r="0" t="0"/>
          <a:stretch/>
        </p:blipFill>
        <p:spPr>
          <a:xfrm>
            <a:off x="4745175" y="1070425"/>
            <a:ext cx="1116375" cy="1746550"/>
          </a:xfrm>
          <a:prstGeom prst="rect">
            <a:avLst/>
          </a:prstGeom>
          <a:noFill/>
          <a:ln>
            <a:noFill/>
          </a:ln>
        </p:spPr>
      </p:pic>
      <p:pic>
        <p:nvPicPr>
          <p:cNvPr id="231" name="Google Shape;231;g3b7aaf8f674_0_36">
            <a:hlinkClick r:id="rId12"/>
          </p:cNvPr>
          <p:cNvPicPr preferRelativeResize="0"/>
          <p:nvPr/>
        </p:nvPicPr>
        <p:blipFill rotWithShape="1">
          <a:blip r:embed="rId13">
            <a:alphaModFix/>
          </a:blip>
          <a:srcRect b="12823" l="0" r="0" t="0"/>
          <a:stretch/>
        </p:blipFill>
        <p:spPr>
          <a:xfrm>
            <a:off x="5975019" y="1063626"/>
            <a:ext cx="1116375" cy="1722135"/>
          </a:xfrm>
          <a:prstGeom prst="rect">
            <a:avLst/>
          </a:prstGeom>
          <a:noFill/>
          <a:ln>
            <a:noFill/>
          </a:ln>
        </p:spPr>
      </p:pic>
      <p:pic>
        <p:nvPicPr>
          <p:cNvPr id="232" name="Google Shape;232;g3b7aaf8f674_0_36"/>
          <p:cNvPicPr preferRelativeResize="0"/>
          <p:nvPr/>
        </p:nvPicPr>
        <p:blipFill>
          <a:blip r:embed="rId14">
            <a:alphaModFix/>
          </a:blip>
          <a:stretch>
            <a:fillRect/>
          </a:stretch>
        </p:blipFill>
        <p:spPr>
          <a:xfrm>
            <a:off x="3627823" y="3252950"/>
            <a:ext cx="1908907" cy="1564475"/>
          </a:xfrm>
          <a:prstGeom prst="rect">
            <a:avLst/>
          </a:prstGeom>
          <a:noFill/>
          <a:ln>
            <a:noFill/>
          </a:ln>
        </p:spPr>
      </p:pic>
      <p:pic>
        <p:nvPicPr>
          <p:cNvPr id="233" name="Google Shape;233;g3b7aaf8f674_0_36"/>
          <p:cNvPicPr preferRelativeResize="0"/>
          <p:nvPr/>
        </p:nvPicPr>
        <p:blipFill>
          <a:blip r:embed="rId15">
            <a:alphaModFix/>
          </a:blip>
          <a:stretch>
            <a:fillRect/>
          </a:stretch>
        </p:blipFill>
        <p:spPr>
          <a:xfrm>
            <a:off x="5572682" y="3256891"/>
            <a:ext cx="2149417" cy="1564475"/>
          </a:xfrm>
          <a:prstGeom prst="rect">
            <a:avLst/>
          </a:prstGeom>
          <a:noFill/>
          <a:ln>
            <a:noFill/>
          </a:ln>
        </p:spPr>
      </p:pic>
      <p:pic>
        <p:nvPicPr>
          <p:cNvPr id="234" name="Google Shape;234;g3b7aaf8f674_0_36" title="Screenshot 2026-01-11 131032.png"/>
          <p:cNvPicPr preferRelativeResize="0"/>
          <p:nvPr/>
        </p:nvPicPr>
        <p:blipFill rotWithShape="1">
          <a:blip r:embed="rId16">
            <a:alphaModFix/>
          </a:blip>
          <a:srcRect b="10063" l="0" r="0" t="0"/>
          <a:stretch/>
        </p:blipFill>
        <p:spPr>
          <a:xfrm>
            <a:off x="7149951" y="1070425"/>
            <a:ext cx="1116375" cy="174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b71d2b553b_0_1"/>
          <p:cNvSpPr txBox="1"/>
          <p:nvPr>
            <p:ph type="title"/>
          </p:nvPr>
        </p:nvSpPr>
        <p:spPr>
          <a:xfrm>
            <a:off x="663556" y="438247"/>
            <a:ext cx="8265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AI VIDEO GENERATION</a:t>
            </a:r>
            <a:endParaRPr/>
          </a:p>
        </p:txBody>
      </p:sp>
      <p:sp>
        <p:nvSpPr>
          <p:cNvPr id="240" name="Google Shape;240;g3b71d2b553b_0_1"/>
          <p:cNvSpPr txBox="1"/>
          <p:nvPr>
            <p:ph idx="1" type="body"/>
          </p:nvPr>
        </p:nvSpPr>
        <p:spPr>
          <a:xfrm>
            <a:off x="505432" y="1029513"/>
            <a:ext cx="76677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sp>
        <p:nvSpPr>
          <p:cNvPr id="241" name="Google Shape;241;g3b71d2b553b_0_1"/>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g3b71d2b553b_0_1"/>
          <p:cNvSpPr txBox="1"/>
          <p:nvPr/>
        </p:nvSpPr>
        <p:spPr>
          <a:xfrm>
            <a:off x="327377" y="49003"/>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pic>
        <p:nvPicPr>
          <p:cNvPr id="243" name="Google Shape;243;g3b71d2b553b_0_1"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3b71d2b553b_0_9" title="Bharosemand hai ji! || Order your medicines from 1mg"/>
          <p:cNvPicPr preferRelativeResize="0"/>
          <p:nvPr/>
        </p:nvPicPr>
        <p:blipFill rotWithShape="1">
          <a:blip r:embed="rId3">
            <a:alphaModFix/>
          </a:blip>
          <a:srcRect b="0" l="0" r="0" t="0"/>
          <a:stretch/>
        </p:blipFill>
        <p:spPr>
          <a:xfrm>
            <a:off x="1161258" y="1286933"/>
            <a:ext cx="2473764" cy="1435100"/>
          </a:xfrm>
          <a:prstGeom prst="rect">
            <a:avLst/>
          </a:prstGeom>
          <a:noFill/>
          <a:ln>
            <a:noFill/>
          </a:ln>
        </p:spPr>
      </p:pic>
      <p:pic>
        <p:nvPicPr>
          <p:cNvPr id="249" name="Google Shape;249;g3b71d2b553b_0_9" title="Get all your health needs right at home with 1mg Care plan!"/>
          <p:cNvPicPr preferRelativeResize="0"/>
          <p:nvPr/>
        </p:nvPicPr>
        <p:blipFill rotWithShape="1">
          <a:blip r:embed="rId4">
            <a:alphaModFix/>
          </a:blip>
          <a:srcRect b="0" l="0" r="0" t="0"/>
          <a:stretch/>
        </p:blipFill>
        <p:spPr>
          <a:xfrm>
            <a:off x="5040489" y="1286933"/>
            <a:ext cx="2540000" cy="1435100"/>
          </a:xfrm>
          <a:prstGeom prst="rect">
            <a:avLst/>
          </a:prstGeom>
          <a:noFill/>
          <a:ln>
            <a:noFill/>
          </a:ln>
        </p:spPr>
      </p:pic>
      <p:pic>
        <p:nvPicPr>
          <p:cNvPr id="250" name="Google Shape;250;g3b71d2b553b_0_9" title="Genuine Dawaiyan hai ji, It's 1mg!"/>
          <p:cNvPicPr preferRelativeResize="0"/>
          <p:nvPr/>
        </p:nvPicPr>
        <p:blipFill rotWithShape="1">
          <a:blip r:embed="rId5">
            <a:alphaModFix/>
          </a:blip>
          <a:srcRect b="0" l="0" r="0" t="0"/>
          <a:stretch/>
        </p:blipFill>
        <p:spPr>
          <a:xfrm>
            <a:off x="1161258" y="3129845"/>
            <a:ext cx="2540000" cy="1435100"/>
          </a:xfrm>
          <a:prstGeom prst="rect">
            <a:avLst/>
          </a:prstGeom>
          <a:noFill/>
          <a:ln>
            <a:noFill/>
          </a:ln>
        </p:spPr>
      </p:pic>
      <p:pic>
        <p:nvPicPr>
          <p:cNvPr id="251" name="Google Shape;251;g3b71d2b553b_0_9" title="Samay pe delivery hamara waada hai ji, it's 1mg!"/>
          <p:cNvPicPr preferRelativeResize="0"/>
          <p:nvPr/>
        </p:nvPicPr>
        <p:blipFill rotWithShape="1">
          <a:blip r:embed="rId6">
            <a:alphaModFix/>
          </a:blip>
          <a:srcRect b="0" l="0" r="0" t="0"/>
          <a:stretch/>
        </p:blipFill>
        <p:spPr>
          <a:xfrm>
            <a:off x="5034845" y="3129845"/>
            <a:ext cx="2540000" cy="1435100"/>
          </a:xfrm>
          <a:prstGeom prst="rect">
            <a:avLst/>
          </a:prstGeom>
          <a:noFill/>
          <a:ln>
            <a:noFill/>
          </a:ln>
        </p:spPr>
      </p:pic>
      <p:sp>
        <p:nvSpPr>
          <p:cNvPr id="252" name="Google Shape;252;g3b71d2b553b_0_9"/>
          <p:cNvSpPr txBox="1"/>
          <p:nvPr/>
        </p:nvSpPr>
        <p:spPr>
          <a:xfrm>
            <a:off x="1068122" y="996502"/>
            <a:ext cx="27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Emphasizing Brand Trust</a:t>
            </a:r>
            <a:endParaRPr/>
          </a:p>
        </p:txBody>
      </p:sp>
      <p:sp>
        <p:nvSpPr>
          <p:cNvPr id="253" name="Google Shape;253;g3b71d2b553b_0_9"/>
          <p:cNvSpPr txBox="1"/>
          <p:nvPr/>
        </p:nvSpPr>
        <p:spPr>
          <a:xfrm>
            <a:off x="4993839" y="2867377"/>
            <a:ext cx="2540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Fast Delivery Campaign</a:t>
            </a:r>
            <a:endParaRPr/>
          </a:p>
        </p:txBody>
      </p:sp>
      <p:sp>
        <p:nvSpPr>
          <p:cNvPr id="254" name="Google Shape;254;g3b71d2b553b_0_9"/>
          <p:cNvSpPr txBox="1"/>
          <p:nvPr/>
        </p:nvSpPr>
        <p:spPr>
          <a:xfrm>
            <a:off x="936978" y="2867378"/>
            <a:ext cx="304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Genuine Medicines Campaign</a:t>
            </a:r>
            <a:endParaRPr/>
          </a:p>
        </p:txBody>
      </p:sp>
      <p:sp>
        <p:nvSpPr>
          <p:cNvPr id="255" name="Google Shape;255;g3b71d2b553b_0_9"/>
          <p:cNvSpPr txBox="1"/>
          <p:nvPr/>
        </p:nvSpPr>
        <p:spPr>
          <a:xfrm>
            <a:off x="4797778" y="1010351"/>
            <a:ext cx="3185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Roboto Mono"/>
                <a:ea typeface="Roboto Mono"/>
                <a:cs typeface="Roboto Mono"/>
                <a:sym typeface="Roboto Mono"/>
              </a:rPr>
              <a:t>Subscription Plan Promotion</a:t>
            </a:r>
            <a:endParaRPr/>
          </a:p>
        </p:txBody>
      </p:sp>
      <p:sp>
        <p:nvSpPr>
          <p:cNvPr id="256" name="Google Shape;256;g3b71d2b553b_0_9"/>
          <p:cNvSpPr txBox="1"/>
          <p:nvPr/>
        </p:nvSpPr>
        <p:spPr>
          <a:xfrm>
            <a:off x="716844" y="572618"/>
            <a:ext cx="80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rgbClr val="000000"/>
                </a:solidFill>
                <a:latin typeface="Lexend Exa"/>
                <a:ea typeface="Lexend Exa"/>
                <a:cs typeface="Lexend Exa"/>
                <a:sym typeface="Lexend Exa"/>
              </a:rPr>
              <a:t>KEY ADVERTISING CAMPAIGNS across TV,YouTube and Streaming platforms</a:t>
            </a:r>
            <a:endParaRPr/>
          </a:p>
        </p:txBody>
      </p:sp>
      <p:sp>
        <p:nvSpPr>
          <p:cNvPr id="257" name="Google Shape;257;g3b71d2b553b_0_9"/>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g3b71d2b553b_0_9"/>
          <p:cNvSpPr txBox="1"/>
          <p:nvPr/>
        </p:nvSpPr>
        <p:spPr>
          <a:xfrm>
            <a:off x="303307" y="50800"/>
            <a:ext cx="469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SAMPLES</a:t>
            </a:r>
            <a:endParaRPr/>
          </a:p>
        </p:txBody>
      </p:sp>
      <p:pic>
        <p:nvPicPr>
          <p:cNvPr id="259" name="Google Shape;259;g3b71d2b553b_0_9" title="White logo on primary background.png"/>
          <p:cNvPicPr preferRelativeResize="0"/>
          <p:nvPr/>
        </p:nvPicPr>
        <p:blipFill>
          <a:blip r:embed="rId7">
            <a:alphaModFix/>
          </a:blip>
          <a:stretch>
            <a:fillRect/>
          </a:stretch>
        </p:blipFill>
        <p:spPr>
          <a:xfrm>
            <a:off x="7704350" y="4167275"/>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b7aaf8f674_0_67"/>
          <p:cNvSpPr txBox="1"/>
          <p:nvPr>
            <p:ph type="title"/>
          </p:nvPr>
        </p:nvSpPr>
        <p:spPr>
          <a:xfrm>
            <a:off x="663556" y="438247"/>
            <a:ext cx="8265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1800"/>
              <a:t>INFLUENCER AND SOCIAL MEDIA MARKETING</a:t>
            </a:r>
            <a:endParaRPr/>
          </a:p>
        </p:txBody>
      </p:sp>
      <p:sp>
        <p:nvSpPr>
          <p:cNvPr id="265" name="Google Shape;265;g3b7aaf8f674_0_67"/>
          <p:cNvSpPr txBox="1"/>
          <p:nvPr>
            <p:ph idx="1" type="body"/>
          </p:nvPr>
        </p:nvSpPr>
        <p:spPr>
          <a:xfrm>
            <a:off x="505432" y="1029513"/>
            <a:ext cx="7667700" cy="3226200"/>
          </a:xfrm>
          <a:prstGeom prst="rect">
            <a:avLst/>
          </a:prstGeom>
          <a:noFill/>
          <a:ln>
            <a:noFill/>
          </a:ln>
        </p:spPr>
        <p:txBody>
          <a:bodyPr anchorCtr="0" anchor="t" bIns="91425" lIns="91425" spcFirstLastPara="1" rIns="91425" wrap="square" tIns="91425">
            <a:noAutofit/>
          </a:bodyPr>
          <a:lstStyle/>
          <a:p>
            <a:pPr indent="0" lvl="0" marL="152400" rtl="0" algn="l">
              <a:lnSpc>
                <a:spcPct val="150000"/>
              </a:lnSpc>
              <a:spcBef>
                <a:spcPts val="0"/>
              </a:spcBef>
              <a:spcAft>
                <a:spcPts val="0"/>
              </a:spcAft>
              <a:buSzPts val="1200"/>
              <a:buNone/>
            </a:pPr>
            <a:r>
              <a:rPr b="1" lang="en-US" sz="1400">
                <a:solidFill>
                  <a:schemeClr val="dk1"/>
                </a:solidFill>
              </a:rPr>
              <a:t>GOAL: </a:t>
            </a:r>
            <a:r>
              <a:rPr lang="en-US" sz="1100"/>
              <a:t>To boost </a:t>
            </a:r>
            <a:r>
              <a:rPr b="1" lang="en-US" sz="1100"/>
              <a:t>brand market share </a:t>
            </a:r>
            <a:r>
              <a:rPr lang="en-US" sz="1100"/>
              <a:t>by expanding brand reach, recognition and sales through </a:t>
            </a:r>
            <a:r>
              <a:rPr b="1" lang="en-US" sz="1100"/>
              <a:t>paid media marketing campaign </a:t>
            </a:r>
            <a:r>
              <a:rPr lang="en-US" sz="1100"/>
              <a:t>across TV, Streaming platforms and YouTube</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ACTION: </a:t>
            </a:r>
            <a:r>
              <a:rPr lang="en-US" sz="1100"/>
              <a:t>Created paid media marketing plan including </a:t>
            </a:r>
            <a:r>
              <a:rPr b="1" lang="en-US" sz="1100"/>
              <a:t>budget and forecasted results</a:t>
            </a:r>
            <a:r>
              <a:rPr lang="en-US" sz="1100"/>
              <a:t> for management approval, formulated</a:t>
            </a:r>
            <a:r>
              <a:rPr b="1" lang="en-US" sz="1100"/>
              <a:t> </a:t>
            </a:r>
            <a:r>
              <a:rPr lang="en-US" sz="1100"/>
              <a:t>different</a:t>
            </a:r>
            <a:r>
              <a:rPr b="1" lang="en-US" sz="1100"/>
              <a:t> video advertisements emphasizing brand attributes </a:t>
            </a:r>
            <a:r>
              <a:rPr lang="en-US" sz="1100"/>
              <a:t>like trust, affordability and convenience, signed on a movie celebrity and partnered and negotiated with 3</a:t>
            </a:r>
            <a:r>
              <a:rPr baseline="30000" lang="en-US" sz="1100"/>
              <a:t>rd</a:t>
            </a:r>
            <a:r>
              <a:rPr lang="en-US" sz="1100"/>
              <a:t> party agencies and sponsors for </a:t>
            </a:r>
            <a:r>
              <a:rPr b="1" lang="en-US" sz="1100"/>
              <a:t>creation and distribution of ads</a:t>
            </a:r>
            <a:r>
              <a:rPr lang="en-US" sz="1100"/>
              <a:t> across multiple media channels, followed by </a:t>
            </a:r>
            <a:r>
              <a:rPr b="1" lang="en-US" sz="1100"/>
              <a:t>real-time analysis and optimization</a:t>
            </a:r>
            <a:r>
              <a:rPr lang="en-US" sz="1100"/>
              <a:t>.</a:t>
            </a:r>
            <a:endParaRPr/>
          </a:p>
          <a:p>
            <a:pPr indent="0" lvl="0" marL="152400" rtl="0" algn="l">
              <a:lnSpc>
                <a:spcPct val="150000"/>
              </a:lnSpc>
              <a:spcBef>
                <a:spcPts val="0"/>
              </a:spcBef>
              <a:spcAft>
                <a:spcPts val="0"/>
              </a:spcAft>
              <a:buSzPts val="1200"/>
              <a:buNone/>
            </a:pPr>
            <a:r>
              <a:t/>
            </a:r>
            <a:endParaRPr b="1" sz="1100"/>
          </a:p>
          <a:p>
            <a:pPr indent="0" lvl="0" marL="152400" rtl="0" algn="l">
              <a:lnSpc>
                <a:spcPct val="150000"/>
              </a:lnSpc>
              <a:spcBef>
                <a:spcPts val="0"/>
              </a:spcBef>
              <a:spcAft>
                <a:spcPts val="0"/>
              </a:spcAft>
              <a:buSzPts val="1200"/>
              <a:buNone/>
            </a:pPr>
            <a:r>
              <a:rPr b="1" lang="en-US" sz="1400">
                <a:solidFill>
                  <a:schemeClr val="dk1"/>
                </a:solidFill>
              </a:rPr>
              <a:t>RESULT: </a:t>
            </a:r>
            <a:r>
              <a:rPr lang="en-US" sz="1100"/>
              <a:t>The </a:t>
            </a:r>
            <a:r>
              <a:rPr b="1" lang="en-US" sz="1100"/>
              <a:t>web traffic increased 300% </a:t>
            </a:r>
            <a:r>
              <a:rPr lang="en-US" sz="1100"/>
              <a:t>within 10 days of campaign launch, the </a:t>
            </a:r>
            <a:r>
              <a:rPr b="1" lang="en-US" sz="1100"/>
              <a:t>daily sales increased by 150%, 2 million new users </a:t>
            </a:r>
            <a:r>
              <a:rPr lang="en-US" sz="1100"/>
              <a:t>acquired through the campaign, budget estimated at 25 million rupees and ROI at 180%.</a:t>
            </a:r>
            <a:endParaRPr/>
          </a:p>
        </p:txBody>
      </p:sp>
      <p:sp>
        <p:nvSpPr>
          <p:cNvPr id="266" name="Google Shape;266;g3b7aaf8f674_0_67"/>
          <p:cNvSpPr/>
          <p:nvPr/>
        </p:nvSpPr>
        <p:spPr>
          <a:xfrm>
            <a:off x="-1" y="0"/>
            <a:ext cx="1794900" cy="405900"/>
          </a:xfrm>
          <a:prstGeom prst="roundRect">
            <a:avLst>
              <a:gd fmla="val 16667" name="adj"/>
            </a:avLst>
          </a:prstGeom>
          <a:solidFill>
            <a:schemeClr val="dk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g3b7aaf8f674_0_67"/>
          <p:cNvSpPr txBox="1"/>
          <p:nvPr/>
        </p:nvSpPr>
        <p:spPr>
          <a:xfrm>
            <a:off x="327377" y="49003"/>
            <a:ext cx="232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PROJECT</a:t>
            </a:r>
            <a:endParaRPr/>
          </a:p>
        </p:txBody>
      </p:sp>
      <p:pic>
        <p:nvPicPr>
          <p:cNvPr id="268" name="Google Shape;268;g3b7aaf8f674_0_67" title="White logo on primary background.png"/>
          <p:cNvPicPr preferRelativeResize="0"/>
          <p:nvPr/>
        </p:nvPicPr>
        <p:blipFill>
          <a:blip r:embed="rId3">
            <a:alphaModFix/>
          </a:blip>
          <a:stretch>
            <a:fillRect/>
          </a:stretch>
        </p:blipFill>
        <p:spPr>
          <a:xfrm>
            <a:off x="7704350" y="4167275"/>
            <a:ext cx="1438850" cy="9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Elegant Industrial Designer Portfolio XL by Slidesgo">
  <a:themeElements>
    <a:clrScheme name="Simple Light">
      <a:dk1>
        <a:srgbClr val="191919"/>
      </a:dk1>
      <a:lt1>
        <a:srgbClr val="F4B095"/>
      </a:lt1>
      <a:dk2>
        <a:srgbClr val="D8EC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